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56" r:id="rId2"/>
    <p:sldId id="257" r:id="rId3"/>
    <p:sldId id="258" r:id="rId4"/>
    <p:sldId id="259" r:id="rId5"/>
    <p:sldId id="260" r:id="rId6"/>
  </p:sldIdLst>
  <p:sldSz cx="6858000" cy="9144000" type="screen4x3"/>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0" d="100"/>
          <a:sy n="60" d="100"/>
        </p:scale>
        <p:origin x="-2045" y="-91"/>
      </p:cViewPr>
      <p:guideLst>
        <p:guide orient="horz" pos="2880"/>
        <p:guide pos="216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238"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8275" y="0"/>
            <a:ext cx="3043238" cy="465138"/>
          </a:xfrm>
          <a:prstGeom prst="rect">
            <a:avLst/>
          </a:prstGeom>
        </p:spPr>
        <p:txBody>
          <a:bodyPr vert="horz" lIns="91440" tIns="45720" rIns="91440" bIns="45720" rtlCol="0"/>
          <a:lstStyle>
            <a:lvl1pPr algn="r">
              <a:defRPr sz="1200"/>
            </a:lvl1pPr>
          </a:lstStyle>
          <a:p>
            <a:fld id="{B0C244B6-D949-4368-98CE-16564DF50587}" type="datetimeFigureOut">
              <a:rPr lang="en-US" smtClean="0"/>
              <a:t>07/21/2017</a:t>
            </a:fld>
            <a:endParaRPr lang="en-US"/>
          </a:p>
        </p:txBody>
      </p:sp>
      <p:sp>
        <p:nvSpPr>
          <p:cNvPr id="4" name="Slide Image Placeholder 3"/>
          <p:cNvSpPr>
            <a:spLocks noGrp="1" noRot="1" noChangeAspect="1"/>
          </p:cNvSpPr>
          <p:nvPr>
            <p:ph type="sldImg" idx="2"/>
          </p:nvPr>
        </p:nvSpPr>
        <p:spPr>
          <a:xfrm>
            <a:off x="2201863" y="698500"/>
            <a:ext cx="2619375" cy="3490913"/>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675" y="4421188"/>
            <a:ext cx="5619750" cy="4189412"/>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42375"/>
            <a:ext cx="3043238" cy="465138"/>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8275" y="8842375"/>
            <a:ext cx="3043238" cy="465138"/>
          </a:xfrm>
          <a:prstGeom prst="rect">
            <a:avLst/>
          </a:prstGeom>
        </p:spPr>
        <p:txBody>
          <a:bodyPr vert="horz" lIns="91440" tIns="45720" rIns="91440" bIns="45720" rtlCol="0" anchor="b"/>
          <a:lstStyle>
            <a:lvl1pPr algn="r">
              <a:defRPr sz="1200"/>
            </a:lvl1pPr>
          </a:lstStyle>
          <a:p>
            <a:fld id="{4B41276D-C6E2-4E53-A4CC-49DE48D0AE3D}" type="slidenum">
              <a:rPr lang="en-US" smtClean="0"/>
              <a:t>‹#›</a:t>
            </a:fld>
            <a:endParaRPr lang="en-US"/>
          </a:p>
        </p:txBody>
      </p:sp>
    </p:spTree>
    <p:extLst>
      <p:ext uri="{BB962C8B-B14F-4D97-AF65-F5344CB8AC3E}">
        <p14:creationId xmlns:p14="http://schemas.microsoft.com/office/powerpoint/2010/main" val="11510137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2840568"/>
            <a:ext cx="5829300" cy="1960033"/>
          </a:xfrm>
        </p:spPr>
        <p:txBody>
          <a:bodyPr/>
          <a:lstStyle/>
          <a:p>
            <a:r>
              <a:rPr lang="en-US" smtClean="0"/>
              <a:t>Click to edit Master title style</a:t>
            </a:r>
            <a:endParaRPr lang="en-US"/>
          </a:p>
        </p:txBody>
      </p:sp>
      <p:sp>
        <p:nvSpPr>
          <p:cNvPr id="3" name="Subtitle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B20E514-1E35-4FC4-B62D-29ECF0744F15}" type="datetime1">
              <a:rPr lang="en-US" smtClean="0"/>
              <a:t>07/21/2017</a:t>
            </a:fld>
            <a:endParaRPr lang="en-US"/>
          </a:p>
        </p:txBody>
      </p:sp>
      <p:sp>
        <p:nvSpPr>
          <p:cNvPr id="5" name="Footer Placeholder 4"/>
          <p:cNvSpPr>
            <a:spLocks noGrp="1"/>
          </p:cNvSpPr>
          <p:nvPr>
            <p:ph type="ftr" sz="quarter" idx="11"/>
          </p:nvPr>
        </p:nvSpPr>
        <p:spPr/>
        <p:txBody>
          <a:bodyPr/>
          <a:lstStyle/>
          <a:p>
            <a:r>
              <a:rPr lang="en-US" smtClean="0"/>
              <a:t>CACFP Food Service Contract (revised 01/17cd)</a:t>
            </a:r>
            <a:endParaRPr lang="en-US"/>
          </a:p>
        </p:txBody>
      </p:sp>
      <p:sp>
        <p:nvSpPr>
          <p:cNvPr id="6" name="Slide Number Placeholder 5"/>
          <p:cNvSpPr>
            <a:spLocks noGrp="1"/>
          </p:cNvSpPr>
          <p:nvPr>
            <p:ph type="sldNum" sz="quarter" idx="12"/>
          </p:nvPr>
        </p:nvSpPr>
        <p:spPr/>
        <p:txBody>
          <a:bodyPr/>
          <a:lstStyle/>
          <a:p>
            <a:fld id="{A219BD56-626B-4C7B-9475-31FF9D71E29B}" type="slidenum">
              <a:rPr lang="en-US" smtClean="0"/>
              <a:t>‹#›</a:t>
            </a:fld>
            <a:endParaRPr lang="en-US"/>
          </a:p>
        </p:txBody>
      </p:sp>
    </p:spTree>
    <p:extLst>
      <p:ext uri="{BB962C8B-B14F-4D97-AF65-F5344CB8AC3E}">
        <p14:creationId xmlns:p14="http://schemas.microsoft.com/office/powerpoint/2010/main" val="9359539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7786D95-EC7E-4F79-976E-EE258205798A}" type="datetime1">
              <a:rPr lang="en-US" smtClean="0"/>
              <a:t>07/21/2017</a:t>
            </a:fld>
            <a:endParaRPr lang="en-US"/>
          </a:p>
        </p:txBody>
      </p:sp>
      <p:sp>
        <p:nvSpPr>
          <p:cNvPr id="5" name="Footer Placeholder 4"/>
          <p:cNvSpPr>
            <a:spLocks noGrp="1"/>
          </p:cNvSpPr>
          <p:nvPr>
            <p:ph type="ftr" sz="quarter" idx="11"/>
          </p:nvPr>
        </p:nvSpPr>
        <p:spPr/>
        <p:txBody>
          <a:bodyPr/>
          <a:lstStyle/>
          <a:p>
            <a:r>
              <a:rPr lang="en-US" smtClean="0"/>
              <a:t>CACFP Food Service Contract (revised 01/17cd)</a:t>
            </a:r>
            <a:endParaRPr lang="en-US"/>
          </a:p>
        </p:txBody>
      </p:sp>
      <p:sp>
        <p:nvSpPr>
          <p:cNvPr id="6" name="Slide Number Placeholder 5"/>
          <p:cNvSpPr>
            <a:spLocks noGrp="1"/>
          </p:cNvSpPr>
          <p:nvPr>
            <p:ph type="sldNum" sz="quarter" idx="12"/>
          </p:nvPr>
        </p:nvSpPr>
        <p:spPr/>
        <p:txBody>
          <a:bodyPr/>
          <a:lstStyle/>
          <a:p>
            <a:fld id="{A219BD56-626B-4C7B-9475-31FF9D71E29B}" type="slidenum">
              <a:rPr lang="en-US" smtClean="0"/>
              <a:t>‹#›</a:t>
            </a:fld>
            <a:endParaRPr lang="en-US"/>
          </a:p>
        </p:txBody>
      </p:sp>
    </p:spTree>
    <p:extLst>
      <p:ext uri="{BB962C8B-B14F-4D97-AF65-F5344CB8AC3E}">
        <p14:creationId xmlns:p14="http://schemas.microsoft.com/office/powerpoint/2010/main" val="4564305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72050" y="366185"/>
            <a:ext cx="1543050" cy="780203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342900" y="366185"/>
            <a:ext cx="4514850" cy="780203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58EA2A6-D0EA-4CEF-BC19-ADA8C84BF04E}" type="datetime1">
              <a:rPr lang="en-US" smtClean="0"/>
              <a:t>07/21/2017</a:t>
            </a:fld>
            <a:endParaRPr lang="en-US"/>
          </a:p>
        </p:txBody>
      </p:sp>
      <p:sp>
        <p:nvSpPr>
          <p:cNvPr id="5" name="Footer Placeholder 4"/>
          <p:cNvSpPr>
            <a:spLocks noGrp="1"/>
          </p:cNvSpPr>
          <p:nvPr>
            <p:ph type="ftr" sz="quarter" idx="11"/>
          </p:nvPr>
        </p:nvSpPr>
        <p:spPr/>
        <p:txBody>
          <a:bodyPr/>
          <a:lstStyle/>
          <a:p>
            <a:r>
              <a:rPr lang="en-US" smtClean="0"/>
              <a:t>CACFP Food Service Contract (revised 01/17cd)</a:t>
            </a:r>
            <a:endParaRPr lang="en-US"/>
          </a:p>
        </p:txBody>
      </p:sp>
      <p:sp>
        <p:nvSpPr>
          <p:cNvPr id="6" name="Slide Number Placeholder 5"/>
          <p:cNvSpPr>
            <a:spLocks noGrp="1"/>
          </p:cNvSpPr>
          <p:nvPr>
            <p:ph type="sldNum" sz="quarter" idx="12"/>
          </p:nvPr>
        </p:nvSpPr>
        <p:spPr/>
        <p:txBody>
          <a:bodyPr/>
          <a:lstStyle/>
          <a:p>
            <a:fld id="{A219BD56-626B-4C7B-9475-31FF9D71E29B}" type="slidenum">
              <a:rPr lang="en-US" smtClean="0"/>
              <a:t>‹#›</a:t>
            </a:fld>
            <a:endParaRPr lang="en-US"/>
          </a:p>
        </p:txBody>
      </p:sp>
    </p:spTree>
    <p:extLst>
      <p:ext uri="{BB962C8B-B14F-4D97-AF65-F5344CB8AC3E}">
        <p14:creationId xmlns:p14="http://schemas.microsoft.com/office/powerpoint/2010/main" val="7340131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551445D-AB94-47BA-B894-757A65001707}" type="datetime1">
              <a:rPr lang="en-US" smtClean="0"/>
              <a:t>07/21/2017</a:t>
            </a:fld>
            <a:endParaRPr lang="en-US"/>
          </a:p>
        </p:txBody>
      </p:sp>
      <p:sp>
        <p:nvSpPr>
          <p:cNvPr id="5" name="Footer Placeholder 4"/>
          <p:cNvSpPr>
            <a:spLocks noGrp="1"/>
          </p:cNvSpPr>
          <p:nvPr>
            <p:ph type="ftr" sz="quarter" idx="11"/>
          </p:nvPr>
        </p:nvSpPr>
        <p:spPr/>
        <p:txBody>
          <a:bodyPr/>
          <a:lstStyle/>
          <a:p>
            <a:r>
              <a:rPr lang="en-US" smtClean="0"/>
              <a:t>CACFP Food Service Contract (revised 01/17cd)</a:t>
            </a:r>
            <a:endParaRPr lang="en-US"/>
          </a:p>
        </p:txBody>
      </p:sp>
      <p:sp>
        <p:nvSpPr>
          <p:cNvPr id="6" name="Slide Number Placeholder 5"/>
          <p:cNvSpPr>
            <a:spLocks noGrp="1"/>
          </p:cNvSpPr>
          <p:nvPr>
            <p:ph type="sldNum" sz="quarter" idx="12"/>
          </p:nvPr>
        </p:nvSpPr>
        <p:spPr/>
        <p:txBody>
          <a:bodyPr/>
          <a:lstStyle/>
          <a:p>
            <a:fld id="{A219BD56-626B-4C7B-9475-31FF9D71E29B}" type="slidenum">
              <a:rPr lang="en-US" smtClean="0"/>
              <a:t>‹#›</a:t>
            </a:fld>
            <a:endParaRPr lang="en-US"/>
          </a:p>
        </p:txBody>
      </p:sp>
    </p:spTree>
    <p:extLst>
      <p:ext uri="{BB962C8B-B14F-4D97-AF65-F5344CB8AC3E}">
        <p14:creationId xmlns:p14="http://schemas.microsoft.com/office/powerpoint/2010/main" val="1560442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1735" y="5875867"/>
            <a:ext cx="5829300" cy="1816100"/>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541735" y="3875618"/>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B5738BA-4E8A-48ED-B91F-9DB2DB9E0590}" type="datetime1">
              <a:rPr lang="en-US" smtClean="0"/>
              <a:t>07/21/2017</a:t>
            </a:fld>
            <a:endParaRPr lang="en-US"/>
          </a:p>
        </p:txBody>
      </p:sp>
      <p:sp>
        <p:nvSpPr>
          <p:cNvPr id="5" name="Footer Placeholder 4"/>
          <p:cNvSpPr>
            <a:spLocks noGrp="1"/>
          </p:cNvSpPr>
          <p:nvPr>
            <p:ph type="ftr" sz="quarter" idx="11"/>
          </p:nvPr>
        </p:nvSpPr>
        <p:spPr/>
        <p:txBody>
          <a:bodyPr/>
          <a:lstStyle/>
          <a:p>
            <a:r>
              <a:rPr lang="en-US" smtClean="0"/>
              <a:t>CACFP Food Service Contract (revised 01/17cd)</a:t>
            </a:r>
            <a:endParaRPr lang="en-US"/>
          </a:p>
        </p:txBody>
      </p:sp>
      <p:sp>
        <p:nvSpPr>
          <p:cNvPr id="6" name="Slide Number Placeholder 5"/>
          <p:cNvSpPr>
            <a:spLocks noGrp="1"/>
          </p:cNvSpPr>
          <p:nvPr>
            <p:ph type="sldNum" sz="quarter" idx="12"/>
          </p:nvPr>
        </p:nvSpPr>
        <p:spPr/>
        <p:txBody>
          <a:bodyPr/>
          <a:lstStyle/>
          <a:p>
            <a:fld id="{A219BD56-626B-4C7B-9475-31FF9D71E29B}" type="slidenum">
              <a:rPr lang="en-US" smtClean="0"/>
              <a:t>‹#›</a:t>
            </a:fld>
            <a:endParaRPr lang="en-US"/>
          </a:p>
        </p:txBody>
      </p:sp>
    </p:spTree>
    <p:extLst>
      <p:ext uri="{BB962C8B-B14F-4D97-AF65-F5344CB8AC3E}">
        <p14:creationId xmlns:p14="http://schemas.microsoft.com/office/powerpoint/2010/main" val="17145559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42900" y="2133601"/>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3486150" y="2133601"/>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2AFE49B-4468-48FD-AF01-5450EEBBA3CA}" type="datetime1">
              <a:rPr lang="en-US" smtClean="0"/>
              <a:t>07/21/2017</a:t>
            </a:fld>
            <a:endParaRPr lang="en-US"/>
          </a:p>
        </p:txBody>
      </p:sp>
      <p:sp>
        <p:nvSpPr>
          <p:cNvPr id="6" name="Footer Placeholder 5"/>
          <p:cNvSpPr>
            <a:spLocks noGrp="1"/>
          </p:cNvSpPr>
          <p:nvPr>
            <p:ph type="ftr" sz="quarter" idx="11"/>
          </p:nvPr>
        </p:nvSpPr>
        <p:spPr/>
        <p:txBody>
          <a:bodyPr/>
          <a:lstStyle/>
          <a:p>
            <a:r>
              <a:rPr lang="en-US" smtClean="0"/>
              <a:t>CACFP Food Service Contract (revised 01/17cd)</a:t>
            </a:r>
            <a:endParaRPr lang="en-US"/>
          </a:p>
        </p:txBody>
      </p:sp>
      <p:sp>
        <p:nvSpPr>
          <p:cNvPr id="7" name="Slide Number Placeholder 6"/>
          <p:cNvSpPr>
            <a:spLocks noGrp="1"/>
          </p:cNvSpPr>
          <p:nvPr>
            <p:ph type="sldNum" sz="quarter" idx="12"/>
          </p:nvPr>
        </p:nvSpPr>
        <p:spPr/>
        <p:txBody>
          <a:bodyPr/>
          <a:lstStyle/>
          <a:p>
            <a:fld id="{A219BD56-626B-4C7B-9475-31FF9D71E29B}" type="slidenum">
              <a:rPr lang="en-US" smtClean="0"/>
              <a:t>‹#›</a:t>
            </a:fld>
            <a:endParaRPr lang="en-US"/>
          </a:p>
        </p:txBody>
      </p:sp>
    </p:spTree>
    <p:extLst>
      <p:ext uri="{BB962C8B-B14F-4D97-AF65-F5344CB8AC3E}">
        <p14:creationId xmlns:p14="http://schemas.microsoft.com/office/powerpoint/2010/main" val="41014227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443BBB0-2EFD-4EF7-B731-866ACA6EDDF1}" type="datetime1">
              <a:rPr lang="en-US" smtClean="0"/>
              <a:t>07/21/2017</a:t>
            </a:fld>
            <a:endParaRPr lang="en-US"/>
          </a:p>
        </p:txBody>
      </p:sp>
      <p:sp>
        <p:nvSpPr>
          <p:cNvPr id="8" name="Footer Placeholder 7"/>
          <p:cNvSpPr>
            <a:spLocks noGrp="1"/>
          </p:cNvSpPr>
          <p:nvPr>
            <p:ph type="ftr" sz="quarter" idx="11"/>
          </p:nvPr>
        </p:nvSpPr>
        <p:spPr/>
        <p:txBody>
          <a:bodyPr/>
          <a:lstStyle/>
          <a:p>
            <a:r>
              <a:rPr lang="en-US" smtClean="0"/>
              <a:t>CACFP Food Service Contract (revised 01/17cd)</a:t>
            </a:r>
            <a:endParaRPr lang="en-US"/>
          </a:p>
        </p:txBody>
      </p:sp>
      <p:sp>
        <p:nvSpPr>
          <p:cNvPr id="9" name="Slide Number Placeholder 8"/>
          <p:cNvSpPr>
            <a:spLocks noGrp="1"/>
          </p:cNvSpPr>
          <p:nvPr>
            <p:ph type="sldNum" sz="quarter" idx="12"/>
          </p:nvPr>
        </p:nvSpPr>
        <p:spPr/>
        <p:txBody>
          <a:bodyPr/>
          <a:lstStyle/>
          <a:p>
            <a:fld id="{A219BD56-626B-4C7B-9475-31FF9D71E29B}" type="slidenum">
              <a:rPr lang="en-US" smtClean="0"/>
              <a:t>‹#›</a:t>
            </a:fld>
            <a:endParaRPr lang="en-US"/>
          </a:p>
        </p:txBody>
      </p:sp>
    </p:spTree>
    <p:extLst>
      <p:ext uri="{BB962C8B-B14F-4D97-AF65-F5344CB8AC3E}">
        <p14:creationId xmlns:p14="http://schemas.microsoft.com/office/powerpoint/2010/main" val="41617082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2FAE574-2C70-4E13-BA63-107DE8905679}" type="datetime1">
              <a:rPr lang="en-US" smtClean="0"/>
              <a:t>07/21/2017</a:t>
            </a:fld>
            <a:endParaRPr lang="en-US"/>
          </a:p>
        </p:txBody>
      </p:sp>
      <p:sp>
        <p:nvSpPr>
          <p:cNvPr id="4" name="Footer Placeholder 3"/>
          <p:cNvSpPr>
            <a:spLocks noGrp="1"/>
          </p:cNvSpPr>
          <p:nvPr>
            <p:ph type="ftr" sz="quarter" idx="11"/>
          </p:nvPr>
        </p:nvSpPr>
        <p:spPr/>
        <p:txBody>
          <a:bodyPr/>
          <a:lstStyle/>
          <a:p>
            <a:r>
              <a:rPr lang="en-US" smtClean="0"/>
              <a:t>CACFP Food Service Contract (revised 01/17cd)</a:t>
            </a:r>
            <a:endParaRPr lang="en-US"/>
          </a:p>
        </p:txBody>
      </p:sp>
      <p:sp>
        <p:nvSpPr>
          <p:cNvPr id="5" name="Slide Number Placeholder 4"/>
          <p:cNvSpPr>
            <a:spLocks noGrp="1"/>
          </p:cNvSpPr>
          <p:nvPr>
            <p:ph type="sldNum" sz="quarter" idx="12"/>
          </p:nvPr>
        </p:nvSpPr>
        <p:spPr/>
        <p:txBody>
          <a:bodyPr/>
          <a:lstStyle/>
          <a:p>
            <a:fld id="{A219BD56-626B-4C7B-9475-31FF9D71E29B}" type="slidenum">
              <a:rPr lang="en-US" smtClean="0"/>
              <a:t>‹#›</a:t>
            </a:fld>
            <a:endParaRPr lang="en-US"/>
          </a:p>
        </p:txBody>
      </p:sp>
    </p:spTree>
    <p:extLst>
      <p:ext uri="{BB962C8B-B14F-4D97-AF65-F5344CB8AC3E}">
        <p14:creationId xmlns:p14="http://schemas.microsoft.com/office/powerpoint/2010/main" val="40045626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F4259C1-C959-4290-BED6-4695B1B38F8D}" type="datetime1">
              <a:rPr lang="en-US" smtClean="0"/>
              <a:t>07/21/2017</a:t>
            </a:fld>
            <a:endParaRPr lang="en-US"/>
          </a:p>
        </p:txBody>
      </p:sp>
      <p:sp>
        <p:nvSpPr>
          <p:cNvPr id="3" name="Footer Placeholder 2"/>
          <p:cNvSpPr>
            <a:spLocks noGrp="1"/>
          </p:cNvSpPr>
          <p:nvPr>
            <p:ph type="ftr" sz="quarter" idx="11"/>
          </p:nvPr>
        </p:nvSpPr>
        <p:spPr/>
        <p:txBody>
          <a:bodyPr/>
          <a:lstStyle/>
          <a:p>
            <a:r>
              <a:rPr lang="en-US" smtClean="0"/>
              <a:t>CACFP Food Service Contract (revised 01/17cd)</a:t>
            </a:r>
            <a:endParaRPr lang="en-US"/>
          </a:p>
        </p:txBody>
      </p:sp>
      <p:sp>
        <p:nvSpPr>
          <p:cNvPr id="4" name="Slide Number Placeholder 3"/>
          <p:cNvSpPr>
            <a:spLocks noGrp="1"/>
          </p:cNvSpPr>
          <p:nvPr>
            <p:ph type="sldNum" sz="quarter" idx="12"/>
          </p:nvPr>
        </p:nvSpPr>
        <p:spPr/>
        <p:txBody>
          <a:bodyPr/>
          <a:lstStyle/>
          <a:p>
            <a:fld id="{A219BD56-626B-4C7B-9475-31FF9D71E29B}" type="slidenum">
              <a:rPr lang="en-US" smtClean="0"/>
              <a:t>‹#›</a:t>
            </a:fld>
            <a:endParaRPr lang="en-US"/>
          </a:p>
        </p:txBody>
      </p:sp>
    </p:spTree>
    <p:extLst>
      <p:ext uri="{BB962C8B-B14F-4D97-AF65-F5344CB8AC3E}">
        <p14:creationId xmlns:p14="http://schemas.microsoft.com/office/powerpoint/2010/main" val="6339074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2900" y="364067"/>
            <a:ext cx="2256235" cy="154940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2681287"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342900"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2C61980-2903-4BDD-8721-53E61D843CC2}" type="datetime1">
              <a:rPr lang="en-US" smtClean="0"/>
              <a:t>07/21/2017</a:t>
            </a:fld>
            <a:endParaRPr lang="en-US"/>
          </a:p>
        </p:txBody>
      </p:sp>
      <p:sp>
        <p:nvSpPr>
          <p:cNvPr id="6" name="Footer Placeholder 5"/>
          <p:cNvSpPr>
            <a:spLocks noGrp="1"/>
          </p:cNvSpPr>
          <p:nvPr>
            <p:ph type="ftr" sz="quarter" idx="11"/>
          </p:nvPr>
        </p:nvSpPr>
        <p:spPr/>
        <p:txBody>
          <a:bodyPr/>
          <a:lstStyle/>
          <a:p>
            <a:r>
              <a:rPr lang="en-US" smtClean="0"/>
              <a:t>CACFP Food Service Contract (revised 01/17cd)</a:t>
            </a:r>
            <a:endParaRPr lang="en-US"/>
          </a:p>
        </p:txBody>
      </p:sp>
      <p:sp>
        <p:nvSpPr>
          <p:cNvPr id="7" name="Slide Number Placeholder 6"/>
          <p:cNvSpPr>
            <a:spLocks noGrp="1"/>
          </p:cNvSpPr>
          <p:nvPr>
            <p:ph type="sldNum" sz="quarter" idx="12"/>
          </p:nvPr>
        </p:nvSpPr>
        <p:spPr/>
        <p:txBody>
          <a:bodyPr/>
          <a:lstStyle/>
          <a:p>
            <a:fld id="{A219BD56-626B-4C7B-9475-31FF9D71E29B}" type="slidenum">
              <a:rPr lang="en-US" smtClean="0"/>
              <a:t>‹#›</a:t>
            </a:fld>
            <a:endParaRPr lang="en-US"/>
          </a:p>
        </p:txBody>
      </p:sp>
    </p:spTree>
    <p:extLst>
      <p:ext uri="{BB962C8B-B14F-4D97-AF65-F5344CB8AC3E}">
        <p14:creationId xmlns:p14="http://schemas.microsoft.com/office/powerpoint/2010/main" val="8473388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344216" y="6400800"/>
            <a:ext cx="4114800" cy="755651"/>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5DD7560-3166-4DBC-B14C-BA1A8CC3536F}" type="datetime1">
              <a:rPr lang="en-US" smtClean="0"/>
              <a:t>07/21/2017</a:t>
            </a:fld>
            <a:endParaRPr lang="en-US"/>
          </a:p>
        </p:txBody>
      </p:sp>
      <p:sp>
        <p:nvSpPr>
          <p:cNvPr id="6" name="Footer Placeholder 5"/>
          <p:cNvSpPr>
            <a:spLocks noGrp="1"/>
          </p:cNvSpPr>
          <p:nvPr>
            <p:ph type="ftr" sz="quarter" idx="11"/>
          </p:nvPr>
        </p:nvSpPr>
        <p:spPr/>
        <p:txBody>
          <a:bodyPr/>
          <a:lstStyle/>
          <a:p>
            <a:r>
              <a:rPr lang="en-US" smtClean="0"/>
              <a:t>CACFP Food Service Contract (revised 01/17cd)</a:t>
            </a:r>
            <a:endParaRPr lang="en-US"/>
          </a:p>
        </p:txBody>
      </p:sp>
      <p:sp>
        <p:nvSpPr>
          <p:cNvPr id="7" name="Slide Number Placeholder 6"/>
          <p:cNvSpPr>
            <a:spLocks noGrp="1"/>
          </p:cNvSpPr>
          <p:nvPr>
            <p:ph type="sldNum" sz="quarter" idx="12"/>
          </p:nvPr>
        </p:nvSpPr>
        <p:spPr/>
        <p:txBody>
          <a:bodyPr/>
          <a:lstStyle/>
          <a:p>
            <a:fld id="{A219BD56-626B-4C7B-9475-31FF9D71E29B}" type="slidenum">
              <a:rPr lang="en-US" smtClean="0"/>
              <a:t>‹#›</a:t>
            </a:fld>
            <a:endParaRPr lang="en-US"/>
          </a:p>
        </p:txBody>
      </p:sp>
    </p:spTree>
    <p:extLst>
      <p:ext uri="{BB962C8B-B14F-4D97-AF65-F5344CB8AC3E}">
        <p14:creationId xmlns:p14="http://schemas.microsoft.com/office/powerpoint/2010/main" val="11872801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342900" y="2133601"/>
            <a:ext cx="6172200" cy="603461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342900" y="8475134"/>
            <a:ext cx="1600200" cy="486833"/>
          </a:xfrm>
          <a:prstGeom prst="rect">
            <a:avLst/>
          </a:prstGeom>
        </p:spPr>
        <p:txBody>
          <a:bodyPr vert="horz" lIns="91440" tIns="45720" rIns="91440" bIns="45720" rtlCol="0" anchor="ctr"/>
          <a:lstStyle>
            <a:lvl1pPr algn="l">
              <a:defRPr sz="1200">
                <a:solidFill>
                  <a:schemeClr val="tx1">
                    <a:tint val="75000"/>
                  </a:schemeClr>
                </a:solidFill>
              </a:defRPr>
            </a:lvl1pPr>
          </a:lstStyle>
          <a:p>
            <a:fld id="{8388120A-B30C-4DC6-B29B-167510E7E0BB}" type="datetime1">
              <a:rPr lang="en-US" smtClean="0"/>
              <a:t>07/21/2017</a:t>
            </a:fld>
            <a:endParaRPr lang="en-US"/>
          </a:p>
        </p:txBody>
      </p:sp>
      <p:sp>
        <p:nvSpPr>
          <p:cNvPr id="5" name="Footer Placeholder 4"/>
          <p:cNvSpPr>
            <a:spLocks noGrp="1"/>
          </p:cNvSpPr>
          <p:nvPr>
            <p:ph type="ftr" sz="quarter" idx="3"/>
          </p:nvPr>
        </p:nvSpPr>
        <p:spPr>
          <a:xfrm>
            <a:off x="2343150" y="8475134"/>
            <a:ext cx="2171700"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CACFP Food Service Contract (revised 01/17cd)</a:t>
            </a:r>
            <a:endParaRPr lang="en-US"/>
          </a:p>
        </p:txBody>
      </p:sp>
      <p:sp>
        <p:nvSpPr>
          <p:cNvPr id="6" name="Slide Number Placeholder 5"/>
          <p:cNvSpPr>
            <a:spLocks noGrp="1"/>
          </p:cNvSpPr>
          <p:nvPr>
            <p:ph type="sldNum" sz="quarter" idx="4"/>
          </p:nvPr>
        </p:nvSpPr>
        <p:spPr>
          <a:xfrm>
            <a:off x="4914900" y="8475134"/>
            <a:ext cx="1600200"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A219BD56-626B-4C7B-9475-31FF9D71E29B}" type="slidenum">
              <a:rPr lang="en-US" smtClean="0"/>
              <a:t>‹#›</a:t>
            </a:fld>
            <a:endParaRPr lang="en-US"/>
          </a:p>
        </p:txBody>
      </p:sp>
    </p:spTree>
    <p:extLst>
      <p:ext uri="{BB962C8B-B14F-4D97-AF65-F5344CB8AC3E}">
        <p14:creationId xmlns:p14="http://schemas.microsoft.com/office/powerpoint/2010/main" val="115624254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457200" y="762000"/>
            <a:ext cx="6096000" cy="7340471"/>
          </a:xfrm>
          <a:prstGeom prst="rect">
            <a:avLst/>
          </a:prstGeom>
          <a:noFill/>
        </p:spPr>
        <p:txBody>
          <a:bodyPr wrap="square" rtlCol="0">
            <a:spAutoFit/>
          </a:bodyPr>
          <a:lstStyle/>
          <a:p>
            <a:pPr algn="ctr"/>
            <a:r>
              <a:rPr lang="en-US" b="1" dirty="0" smtClean="0">
                <a:latin typeface="Times New Roman" panose="02020603050405020304" pitchFamily="18" charset="0"/>
                <a:cs typeface="Times New Roman" panose="02020603050405020304" pitchFamily="18" charset="0"/>
              </a:rPr>
              <a:t>Arkansas Child and Adult Care Food Program </a:t>
            </a:r>
          </a:p>
          <a:p>
            <a:pPr algn="ctr"/>
            <a:r>
              <a:rPr lang="en-US" b="1" dirty="0" smtClean="0">
                <a:latin typeface="Times New Roman" panose="02020603050405020304" pitchFamily="18" charset="0"/>
                <a:cs typeface="Times New Roman" panose="02020603050405020304" pitchFamily="18" charset="0"/>
              </a:rPr>
              <a:t>Food Service Contract</a:t>
            </a:r>
          </a:p>
          <a:p>
            <a:pPr algn="ctr"/>
            <a:endParaRPr lang="en-US" sz="1600" b="1" dirty="0" smtClean="0">
              <a:latin typeface="Times New Roman" panose="02020603050405020304" pitchFamily="18" charset="0"/>
              <a:cs typeface="Times New Roman" panose="02020603050405020304" pitchFamily="18" charset="0"/>
            </a:endParaRPr>
          </a:p>
          <a:p>
            <a:pPr algn="ctr"/>
            <a:r>
              <a:rPr lang="en-US" sz="1600" b="1" dirty="0" smtClean="0">
                <a:latin typeface="Times New Roman" panose="02020603050405020304" pitchFamily="18" charset="0"/>
                <a:cs typeface="Times New Roman" panose="02020603050405020304" pitchFamily="18" charset="0"/>
              </a:rPr>
              <a:t>INSTRUCTIONS</a:t>
            </a:r>
          </a:p>
          <a:p>
            <a:pPr algn="ctr"/>
            <a:r>
              <a:rPr lang="en-US" sz="1200" b="1" i="1" dirty="0" smtClean="0">
                <a:latin typeface="Times New Roman" panose="02020603050405020304" pitchFamily="18" charset="0"/>
                <a:cs typeface="Times New Roman" panose="02020603050405020304" pitchFamily="18" charset="0"/>
              </a:rPr>
              <a:t>(Discard this page before returning completed Contract to HNP)</a:t>
            </a:r>
          </a:p>
          <a:p>
            <a:pPr algn="ctr"/>
            <a:endParaRPr lang="en-US" sz="1200" b="1" i="1" dirty="0">
              <a:latin typeface="Times New Roman" panose="02020603050405020304" pitchFamily="18" charset="0"/>
              <a:cs typeface="Times New Roman" panose="02020603050405020304" pitchFamily="18" charset="0"/>
            </a:endParaRPr>
          </a:p>
          <a:p>
            <a:endParaRPr lang="en-US" sz="1100" b="1" i="1" dirty="0" smtClean="0">
              <a:latin typeface="Times New Roman" panose="02020603050405020304" pitchFamily="18" charset="0"/>
              <a:cs typeface="Times New Roman" panose="02020603050405020304" pitchFamily="18" charset="0"/>
            </a:endParaRPr>
          </a:p>
          <a:p>
            <a:r>
              <a:rPr lang="en-US" sz="1400" b="1" dirty="0" smtClean="0">
                <a:latin typeface="Times New Roman" panose="02020603050405020304" pitchFamily="18" charset="0"/>
                <a:cs typeface="Times New Roman" panose="02020603050405020304" pitchFamily="18" charset="0"/>
              </a:rPr>
              <a:t>Child Care Centers, Adult Care Centers and Sponsoring Organizations of Affiliated Centers, including Head Start organizations, approved to participate in Arkansas Health and Nutrition Programs/Child and Adult Care Food Program (CACFP) that do not have facilities to prepare meals on-site may prepare already prepared meals from an acceptable Food Service Management Company that meets all the requirements stated within this Agreement/Contract.</a:t>
            </a:r>
          </a:p>
          <a:p>
            <a:endParaRPr lang="en-US" sz="1400" b="1" dirty="0">
              <a:latin typeface="Times New Roman" panose="02020603050405020304" pitchFamily="18" charset="0"/>
              <a:cs typeface="Times New Roman" panose="02020603050405020304" pitchFamily="18" charset="0"/>
            </a:endParaRPr>
          </a:p>
          <a:p>
            <a:r>
              <a:rPr lang="en-US" sz="1400" b="1" dirty="0" smtClean="0">
                <a:latin typeface="Times New Roman" panose="02020603050405020304" pitchFamily="18" charset="0"/>
                <a:cs typeface="Times New Roman" panose="02020603050405020304" pitchFamily="18" charset="0"/>
              </a:rPr>
              <a:t>Complete the attached Food Service Contract for each facility/site/center that will purchase meals, providing all required information including signatures of both parties and dates of signatures.  A copy should be given to the Food Service Management Company, and a copy should be retained for your records.  Attachment A should be included in the contract for children’s meals.  Attachment B should be included in the Contract for the purchase of meals for adult participants.</a:t>
            </a:r>
          </a:p>
          <a:p>
            <a:endParaRPr lang="en-US" b="1" dirty="0" smtClean="0">
              <a:latin typeface="Times New Roman" panose="02020603050405020304" pitchFamily="18" charset="0"/>
              <a:cs typeface="Times New Roman" panose="02020603050405020304" pitchFamily="18" charset="0"/>
            </a:endParaRPr>
          </a:p>
          <a:p>
            <a:r>
              <a:rPr lang="en-US" sz="1400" b="1" i="1" dirty="0" smtClean="0">
                <a:latin typeface="Times New Roman" panose="02020603050405020304" pitchFamily="18" charset="0"/>
                <a:cs typeface="Times New Roman" panose="02020603050405020304" pitchFamily="18" charset="0"/>
              </a:rPr>
              <a:t>This is only acceptable/approvable Food Service Contract form for HNP applicants.  Food Service Contracts created by individual organizations will not be accepted and will be returned, delaying the approval of the CACFP application.</a:t>
            </a:r>
          </a:p>
          <a:p>
            <a:endParaRPr lang="en-US" sz="1400" b="1" dirty="0">
              <a:latin typeface="Times New Roman" panose="02020603050405020304" pitchFamily="18" charset="0"/>
              <a:cs typeface="Times New Roman" panose="02020603050405020304" pitchFamily="18" charset="0"/>
            </a:endParaRPr>
          </a:p>
          <a:p>
            <a:r>
              <a:rPr lang="en-US" sz="1400" b="1" dirty="0" smtClean="0">
                <a:latin typeface="Times New Roman" panose="02020603050405020304" pitchFamily="18" charset="0"/>
                <a:cs typeface="Times New Roman" panose="02020603050405020304" pitchFamily="18" charset="0"/>
              </a:rPr>
              <a:t>If you have questions or need assistance, please call 501.682.8869 or 800.482.5850, extension 2-8869.</a:t>
            </a:r>
          </a:p>
          <a:p>
            <a:r>
              <a:rPr lang="en-US" sz="1400" b="1" dirty="0" smtClean="0">
                <a:latin typeface="Times New Roman" panose="02020603050405020304" pitchFamily="18" charset="0"/>
                <a:cs typeface="Times New Roman" panose="02020603050405020304" pitchFamily="18" charset="0"/>
              </a:rPr>
              <a:t>Or you may write to:  	Health and Nutrition Programs</a:t>
            </a:r>
          </a:p>
          <a:p>
            <a:r>
              <a:rPr lang="en-US" sz="1400" b="1" dirty="0">
                <a:latin typeface="Times New Roman" panose="02020603050405020304" pitchFamily="18" charset="0"/>
                <a:cs typeface="Times New Roman" panose="02020603050405020304" pitchFamily="18" charset="0"/>
              </a:rPr>
              <a:t>	</a:t>
            </a:r>
            <a:r>
              <a:rPr lang="en-US" sz="1400" b="1" dirty="0" smtClean="0">
                <a:latin typeface="Times New Roman" panose="02020603050405020304" pitchFamily="18" charset="0"/>
                <a:cs typeface="Times New Roman" panose="02020603050405020304" pitchFamily="18" charset="0"/>
              </a:rPr>
              <a:t>	PO Box 1437-Slot S155</a:t>
            </a:r>
          </a:p>
          <a:p>
            <a:r>
              <a:rPr lang="en-US" sz="1400" b="1" dirty="0">
                <a:latin typeface="Times New Roman" panose="02020603050405020304" pitchFamily="18" charset="0"/>
                <a:cs typeface="Times New Roman" panose="02020603050405020304" pitchFamily="18" charset="0"/>
              </a:rPr>
              <a:t>	</a:t>
            </a:r>
            <a:r>
              <a:rPr lang="en-US" sz="1400" b="1" dirty="0" smtClean="0">
                <a:latin typeface="Times New Roman" panose="02020603050405020304" pitchFamily="18" charset="0"/>
                <a:cs typeface="Times New Roman" panose="02020603050405020304" pitchFamily="18" charset="0"/>
              </a:rPr>
              <a:t>	Little Rock, Arkansas  72203-1437</a:t>
            </a:r>
            <a:endParaRPr lang="en-US" sz="1400" b="1" dirty="0">
              <a:latin typeface="Times New Roman" panose="02020603050405020304" pitchFamily="18" charset="0"/>
              <a:cs typeface="Times New Roman" panose="02020603050405020304" pitchFamily="18" charset="0"/>
            </a:endParaRPr>
          </a:p>
        </p:txBody>
      </p:sp>
      <p:sp>
        <p:nvSpPr>
          <p:cNvPr id="7" name="Footer Placeholder 6"/>
          <p:cNvSpPr>
            <a:spLocks noGrp="1"/>
          </p:cNvSpPr>
          <p:nvPr>
            <p:ph type="ftr" sz="quarter" idx="11"/>
          </p:nvPr>
        </p:nvSpPr>
        <p:spPr/>
        <p:txBody>
          <a:bodyPr/>
          <a:lstStyle/>
          <a:p>
            <a:r>
              <a:rPr lang="en-US" smtClean="0"/>
              <a:t>CACFP Food Service Contract (revised 01/17cd)</a:t>
            </a:r>
            <a:endParaRPr lang="en-US"/>
          </a:p>
        </p:txBody>
      </p:sp>
    </p:spTree>
    <p:extLst>
      <p:ext uri="{BB962C8B-B14F-4D97-AF65-F5344CB8AC3E}">
        <p14:creationId xmlns:p14="http://schemas.microsoft.com/office/powerpoint/2010/main" val="333250621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67195" y="609600"/>
            <a:ext cx="6172200" cy="6986528"/>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endParaRPr lang="en-US" sz="1400" b="1" dirty="0" smtClean="0">
              <a:latin typeface="Times New Roman" panose="02020603050405020304" pitchFamily="18" charset="0"/>
              <a:cs typeface="Times New Roman" panose="02020603050405020304" pitchFamily="18" charset="0"/>
            </a:endParaRPr>
          </a:p>
          <a:p>
            <a:pPr algn="ctr"/>
            <a:r>
              <a:rPr lang="en-US" sz="1400" b="1" dirty="0" smtClean="0">
                <a:latin typeface="Times New Roman" panose="02020603050405020304" pitchFamily="18" charset="0"/>
                <a:cs typeface="Times New Roman" panose="02020603050405020304" pitchFamily="18" charset="0"/>
              </a:rPr>
              <a:t>Health and Nutrition Programs  -  Child and Adult Care Food Programs</a:t>
            </a:r>
          </a:p>
          <a:p>
            <a:pPr algn="ctr"/>
            <a:r>
              <a:rPr lang="en-US" sz="1400" b="1" dirty="0" smtClean="0">
                <a:latin typeface="Times New Roman" panose="02020603050405020304" pitchFamily="18" charset="0"/>
                <a:cs typeface="Times New Roman" panose="02020603050405020304" pitchFamily="18" charset="0"/>
              </a:rPr>
              <a:t>Food Service Contract</a:t>
            </a:r>
          </a:p>
          <a:p>
            <a:endParaRPr lang="en-US" sz="1600" dirty="0">
              <a:latin typeface="Times New Roman" panose="02020603050405020304" pitchFamily="18" charset="0"/>
              <a:cs typeface="Times New Roman" panose="02020603050405020304" pitchFamily="18" charset="0"/>
            </a:endParaRPr>
          </a:p>
          <a:p>
            <a:pPr marL="400050" indent="-400050">
              <a:buAutoNum type="romanUcPeriod"/>
            </a:pPr>
            <a:r>
              <a:rPr lang="en-US" sz="1400" b="1" dirty="0" smtClean="0">
                <a:latin typeface="Times New Roman" panose="02020603050405020304" pitchFamily="18" charset="0"/>
                <a:cs typeface="Times New Roman" panose="02020603050405020304" pitchFamily="18" charset="0"/>
              </a:rPr>
              <a:t>Involved Parties:</a:t>
            </a:r>
          </a:p>
          <a:p>
            <a:endParaRPr lang="en-US" sz="1200" b="1" dirty="0">
              <a:latin typeface="Times New Roman" panose="02020603050405020304" pitchFamily="18" charset="0"/>
              <a:cs typeface="Times New Roman" panose="02020603050405020304" pitchFamily="18" charset="0"/>
            </a:endParaRPr>
          </a:p>
          <a:p>
            <a:r>
              <a:rPr lang="en-US" sz="1200" dirty="0" smtClean="0">
                <a:latin typeface="Times New Roman" panose="02020603050405020304" pitchFamily="18" charset="0"/>
                <a:cs typeface="Times New Roman" panose="02020603050405020304" pitchFamily="18" charset="0"/>
              </a:rPr>
              <a:t>This Agreement/Contract is entered into between _____________________________________</a:t>
            </a:r>
          </a:p>
          <a:p>
            <a:r>
              <a:rPr lang="en-US" sz="1200" b="1" dirty="0" smtClean="0">
                <a:latin typeface="Times New Roman" panose="02020603050405020304" pitchFamily="18" charset="0"/>
                <a:cs typeface="Times New Roman" panose="02020603050405020304" pitchFamily="18" charset="0"/>
              </a:rPr>
              <a:t>			         </a:t>
            </a:r>
            <a:r>
              <a:rPr lang="en-US" sz="1000" dirty="0" smtClean="0">
                <a:latin typeface="Times New Roman" panose="02020603050405020304" pitchFamily="18" charset="0"/>
                <a:cs typeface="Times New Roman" panose="02020603050405020304" pitchFamily="18" charset="0"/>
              </a:rPr>
              <a:t>Vendor/Food Service Management Company</a:t>
            </a:r>
          </a:p>
          <a:p>
            <a:endParaRPr lang="en-US" sz="1200" dirty="0" smtClean="0">
              <a:latin typeface="Times New Roman" panose="02020603050405020304" pitchFamily="18" charset="0"/>
              <a:cs typeface="Times New Roman" panose="02020603050405020304" pitchFamily="18" charset="0"/>
            </a:endParaRPr>
          </a:p>
          <a:p>
            <a:r>
              <a:rPr lang="en-US" sz="1200" dirty="0" smtClean="0">
                <a:latin typeface="Times New Roman" panose="02020603050405020304" pitchFamily="18" charset="0"/>
                <a:cs typeface="Times New Roman" panose="02020603050405020304" pitchFamily="18" charset="0"/>
              </a:rPr>
              <a:t>And__________________________________________________________________________</a:t>
            </a:r>
          </a:p>
          <a:p>
            <a:r>
              <a:rPr lang="en-US" sz="1200" dirty="0">
                <a:latin typeface="Times New Roman" panose="02020603050405020304" pitchFamily="18" charset="0"/>
                <a:cs typeface="Times New Roman" panose="02020603050405020304" pitchFamily="18" charset="0"/>
              </a:rPr>
              <a:t> </a:t>
            </a:r>
            <a:r>
              <a:rPr lang="en-US" sz="1200" dirty="0" smtClean="0">
                <a:latin typeface="Times New Roman" panose="02020603050405020304" pitchFamily="18" charset="0"/>
                <a:cs typeface="Times New Roman" panose="02020603050405020304" pitchFamily="18" charset="0"/>
              </a:rPr>
              <a:t>         </a:t>
            </a:r>
            <a:r>
              <a:rPr lang="en-US" sz="1000" dirty="0" smtClean="0">
                <a:latin typeface="Times New Roman" panose="02020603050405020304" pitchFamily="18" charset="0"/>
                <a:cs typeface="Times New Roman" panose="02020603050405020304" pitchFamily="18" charset="0"/>
              </a:rPr>
              <a:t>Child or Adult Center or Sponsoring Organization of Affiliated  Facilities/Sites/Centers (Institution)</a:t>
            </a:r>
          </a:p>
          <a:p>
            <a:endParaRPr lang="en-US" sz="1200" dirty="0">
              <a:latin typeface="Times New Roman" panose="02020603050405020304" pitchFamily="18" charset="0"/>
              <a:cs typeface="Times New Roman" panose="02020603050405020304" pitchFamily="18" charset="0"/>
            </a:endParaRPr>
          </a:p>
          <a:p>
            <a:r>
              <a:rPr lang="en-US" sz="1200" dirty="0" smtClean="0">
                <a:latin typeface="Times New Roman" panose="02020603050405020304" pitchFamily="18" charset="0"/>
                <a:cs typeface="Times New Roman" panose="02020603050405020304" pitchFamily="18" charset="0"/>
              </a:rPr>
              <a:t>Hereafter referred to as the Vendor and the Institution.</a:t>
            </a:r>
          </a:p>
          <a:p>
            <a:endParaRPr lang="en-US" sz="1200" dirty="0">
              <a:latin typeface="Times New Roman" panose="02020603050405020304" pitchFamily="18" charset="0"/>
              <a:cs typeface="Times New Roman" panose="02020603050405020304" pitchFamily="18" charset="0"/>
            </a:endParaRPr>
          </a:p>
          <a:p>
            <a:pPr marL="400050" indent="-400050">
              <a:buAutoNum type="romanUcPeriod" startAt="2"/>
            </a:pPr>
            <a:r>
              <a:rPr lang="en-US" sz="1400" b="1" dirty="0" smtClean="0">
                <a:latin typeface="Times New Roman" panose="02020603050405020304" pitchFamily="18" charset="0"/>
                <a:cs typeface="Times New Roman" panose="02020603050405020304" pitchFamily="18" charset="0"/>
              </a:rPr>
              <a:t>Rates and Payment Provisions:</a:t>
            </a:r>
          </a:p>
          <a:p>
            <a:endParaRPr lang="en-US" sz="1400" b="1" dirty="0">
              <a:latin typeface="Times New Roman" panose="02020603050405020304" pitchFamily="18" charset="0"/>
              <a:cs typeface="Times New Roman" panose="02020603050405020304" pitchFamily="18" charset="0"/>
            </a:endParaRPr>
          </a:p>
          <a:p>
            <a:r>
              <a:rPr lang="en-US" sz="1200" dirty="0" smtClean="0">
                <a:latin typeface="Times New Roman" panose="02020603050405020304" pitchFamily="18" charset="0"/>
                <a:cs typeface="Times New Roman" panose="02020603050405020304" pitchFamily="18" charset="0"/>
              </a:rPr>
              <a:t>The Vendor hereby agrees to furnish meals to the Institution for the rates listed below:</a:t>
            </a:r>
          </a:p>
          <a:p>
            <a:endParaRPr lang="en-US" sz="1200" dirty="0">
              <a:latin typeface="Times New Roman" panose="02020603050405020304" pitchFamily="18" charset="0"/>
              <a:cs typeface="Times New Roman" panose="02020603050405020304" pitchFamily="18" charset="0"/>
            </a:endParaRPr>
          </a:p>
          <a:p>
            <a:r>
              <a:rPr lang="en-US" sz="1200" dirty="0">
                <a:latin typeface="Times New Roman" panose="02020603050405020304" pitchFamily="18" charset="0"/>
                <a:cs typeface="Times New Roman" panose="02020603050405020304" pitchFamily="18" charset="0"/>
              </a:rPr>
              <a:t> </a:t>
            </a:r>
            <a:r>
              <a:rPr lang="en-US" sz="1200" dirty="0" smtClean="0">
                <a:latin typeface="Times New Roman" panose="02020603050405020304" pitchFamily="18" charset="0"/>
                <a:cs typeface="Times New Roman" panose="02020603050405020304" pitchFamily="18" charset="0"/>
              </a:rPr>
              <a:t>     Breakfast $________    Lunch $________    Snack(s) $_________    Supper $__________</a:t>
            </a:r>
          </a:p>
          <a:p>
            <a:endParaRPr lang="en-US" sz="1200" dirty="0" smtClean="0">
              <a:latin typeface="Times New Roman" panose="02020603050405020304" pitchFamily="18" charset="0"/>
              <a:cs typeface="Times New Roman" panose="02020603050405020304" pitchFamily="18" charset="0"/>
            </a:endParaRPr>
          </a:p>
          <a:p>
            <a:pPr algn="ctr"/>
            <a:r>
              <a:rPr lang="en-US" sz="1200" b="1" dirty="0" smtClean="0">
                <a:latin typeface="Times New Roman" panose="02020603050405020304" pitchFamily="18" charset="0"/>
                <a:cs typeface="Times New Roman" panose="02020603050405020304" pitchFamily="18" charset="0"/>
              </a:rPr>
              <a:t>Are meals  ‘INCLUSIVE’ or  ‘EXCLUSIVE’ of  milk?</a:t>
            </a:r>
          </a:p>
          <a:p>
            <a:pPr algn="ctr"/>
            <a:endParaRPr lang="en-US" sz="1200" b="1" dirty="0">
              <a:latin typeface="Times New Roman" panose="02020603050405020304" pitchFamily="18" charset="0"/>
              <a:cs typeface="Times New Roman" panose="02020603050405020304" pitchFamily="18" charset="0"/>
            </a:endParaRPr>
          </a:p>
          <a:p>
            <a:r>
              <a:rPr lang="en-US" sz="1200" dirty="0" smtClean="0">
                <a:latin typeface="Times New Roman" panose="02020603050405020304" pitchFamily="18" charset="0"/>
                <a:cs typeface="Times New Roman" panose="02020603050405020304" pitchFamily="18" charset="0"/>
              </a:rPr>
              <a:t>Approximately ___________ meals will be required for each meal type listed above for each day of meal service.  An itemized monthly statement/invoice for the total number of meals order and prepared will be sent by the Vendor to the Institution by the __________ day of the following month..  </a:t>
            </a:r>
            <a:r>
              <a:rPr lang="en-US" sz="1200" b="1" dirty="0" smtClean="0">
                <a:latin typeface="Times New Roman" panose="02020603050405020304" pitchFamily="18" charset="0"/>
                <a:cs typeface="Times New Roman" panose="02020603050405020304" pitchFamily="18" charset="0"/>
              </a:rPr>
              <a:t>While this statement may reflect the total amount he Institution owes to the Vendor, the total number and cost of all meals purchased for children and/or adult participants must be itemized separately on the statement.  If meals are also purchased for staff and/or visitors those meals must be documented separately on the statement.</a:t>
            </a:r>
          </a:p>
          <a:p>
            <a:endParaRPr lang="en-US" sz="1200" b="1" dirty="0">
              <a:latin typeface="Times New Roman" panose="02020603050405020304" pitchFamily="18" charset="0"/>
              <a:cs typeface="Times New Roman" panose="02020603050405020304" pitchFamily="18" charset="0"/>
            </a:endParaRPr>
          </a:p>
          <a:p>
            <a:r>
              <a:rPr lang="en-US" sz="1200" dirty="0">
                <a:latin typeface="Times New Roman" panose="02020603050405020304" pitchFamily="18" charset="0"/>
                <a:cs typeface="Times New Roman" panose="02020603050405020304" pitchFamily="18" charset="0"/>
              </a:rPr>
              <a:t>[</a:t>
            </a:r>
            <a:r>
              <a:rPr lang="en-US" sz="1200" dirty="0" smtClean="0">
                <a:latin typeface="Times New Roman" panose="02020603050405020304" pitchFamily="18" charset="0"/>
                <a:cs typeface="Times New Roman" panose="02020603050405020304" pitchFamily="18" charset="0"/>
              </a:rPr>
              <a:t>In accordance with CFR 226.6 (</a:t>
            </a:r>
            <a:r>
              <a:rPr lang="en-US" sz="1200" dirty="0" err="1" smtClean="0">
                <a:latin typeface="Times New Roman" panose="02020603050405020304" pitchFamily="18" charset="0"/>
                <a:cs typeface="Times New Roman" panose="02020603050405020304" pitchFamily="18" charset="0"/>
              </a:rPr>
              <a:t>i</a:t>
            </a:r>
            <a:r>
              <a:rPr lang="en-US" sz="1200" dirty="0" smtClean="0">
                <a:latin typeface="Times New Roman" panose="02020603050405020304" pitchFamily="18" charset="0"/>
                <a:cs typeface="Times New Roman" panose="02020603050405020304" pitchFamily="18" charset="0"/>
              </a:rPr>
              <a:t>)(7)]</a:t>
            </a:r>
          </a:p>
          <a:p>
            <a:r>
              <a:rPr lang="en-US" sz="1200" dirty="0" smtClean="0">
                <a:latin typeface="Times New Roman" panose="02020603050405020304" pitchFamily="18" charset="0"/>
                <a:cs typeface="Times New Roman" panose="02020603050405020304" pitchFamily="18" charset="0"/>
              </a:rPr>
              <a:t>Payment shall not be made to the Vendor for meals that are delivered outside the agreed on delivery time, meals that are spoiled or unwholesome at the time of delivery, or meals that do not otherwise meet the meal order or delivery specification requirements contained in this Agreement/Contract.</a:t>
            </a:r>
          </a:p>
          <a:p>
            <a:endParaRPr lang="en-US" sz="1200" dirty="0">
              <a:latin typeface="Times New Roman" panose="02020603050405020304" pitchFamily="18" charset="0"/>
              <a:cs typeface="Times New Roman" panose="02020603050405020304" pitchFamily="18" charset="0"/>
            </a:endParaRPr>
          </a:p>
        </p:txBody>
      </p:sp>
      <p:sp>
        <p:nvSpPr>
          <p:cNvPr id="7" name="Footer Placeholder 6"/>
          <p:cNvSpPr>
            <a:spLocks noGrp="1"/>
          </p:cNvSpPr>
          <p:nvPr>
            <p:ph type="ftr" sz="quarter" idx="11"/>
          </p:nvPr>
        </p:nvSpPr>
        <p:spPr/>
        <p:txBody>
          <a:bodyPr/>
          <a:lstStyle/>
          <a:p>
            <a:r>
              <a:rPr lang="en-US" smtClean="0"/>
              <a:t>CACFP Food Service Contract (revised 01/17cd)</a:t>
            </a:r>
            <a:endParaRPr lang="en-US"/>
          </a:p>
        </p:txBody>
      </p:sp>
    </p:spTree>
    <p:extLst>
      <p:ext uri="{BB962C8B-B14F-4D97-AF65-F5344CB8AC3E}">
        <p14:creationId xmlns:p14="http://schemas.microsoft.com/office/powerpoint/2010/main" val="357943407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81000" y="609600"/>
            <a:ext cx="6019800" cy="7463582"/>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marL="400050" indent="-400050">
              <a:buAutoNum type="romanUcPeriod" startAt="3"/>
            </a:pPr>
            <a:r>
              <a:rPr lang="en-US" sz="1400" b="1" dirty="0" smtClean="0">
                <a:latin typeface="Times New Roman" panose="02020603050405020304" pitchFamily="18" charset="0"/>
                <a:cs typeface="Times New Roman" panose="02020603050405020304" pitchFamily="18" charset="0"/>
              </a:rPr>
              <a:t>Ordering and Delivery Procedures</a:t>
            </a:r>
            <a:r>
              <a:rPr lang="en-US" sz="1400" b="1" dirty="0">
                <a:latin typeface="Times New Roman" panose="02020603050405020304" pitchFamily="18" charset="0"/>
                <a:cs typeface="Times New Roman" panose="02020603050405020304" pitchFamily="18" charset="0"/>
              </a:rPr>
              <a:t>:</a:t>
            </a:r>
            <a:endParaRPr lang="en-US" sz="2800" b="1" dirty="0" smtClean="0">
              <a:latin typeface="Times New Roman" panose="02020603050405020304" pitchFamily="18" charset="0"/>
              <a:cs typeface="Times New Roman" panose="02020603050405020304" pitchFamily="18" charset="0"/>
            </a:endParaRPr>
          </a:p>
          <a:p>
            <a:endParaRPr lang="en-US" sz="1200" b="1" dirty="0" smtClean="0">
              <a:latin typeface="Times New Roman" panose="02020603050405020304" pitchFamily="18" charset="0"/>
              <a:cs typeface="Times New Roman" panose="02020603050405020304" pitchFamily="18" charset="0"/>
            </a:endParaRPr>
          </a:p>
          <a:p>
            <a:r>
              <a:rPr lang="en-US" sz="1200" dirty="0">
                <a:latin typeface="Times New Roman" panose="02020603050405020304" pitchFamily="18" charset="0"/>
                <a:cs typeface="Times New Roman" panose="02020603050405020304" pitchFamily="18" charset="0"/>
              </a:rPr>
              <a:t>[</a:t>
            </a:r>
            <a:r>
              <a:rPr lang="en-US" sz="1200" dirty="0" smtClean="0">
                <a:latin typeface="Times New Roman" panose="02020603050405020304" pitchFamily="18" charset="0"/>
                <a:cs typeface="Times New Roman" panose="02020603050405020304" pitchFamily="18" charset="0"/>
              </a:rPr>
              <a:t>In accordance with CFR 226.6(</a:t>
            </a:r>
            <a:r>
              <a:rPr lang="en-US" sz="1200" dirty="0" err="1" smtClean="0">
                <a:latin typeface="Times New Roman" panose="02020603050405020304" pitchFamily="18" charset="0"/>
                <a:cs typeface="Times New Roman" panose="02020603050405020304" pitchFamily="18" charset="0"/>
              </a:rPr>
              <a:t>i</a:t>
            </a:r>
            <a:r>
              <a:rPr lang="en-US" sz="1200" dirty="0" smtClean="0">
                <a:latin typeface="Times New Roman" panose="02020603050405020304" pitchFamily="18" charset="0"/>
                <a:cs typeface="Times New Roman" panose="02020603050405020304" pitchFamily="18" charset="0"/>
              </a:rPr>
              <a:t>)(1)]</a:t>
            </a:r>
          </a:p>
          <a:p>
            <a:r>
              <a:rPr lang="en-US" sz="1200" dirty="0" smtClean="0">
                <a:latin typeface="Times New Roman" panose="02020603050405020304" pitchFamily="18" charset="0"/>
                <a:cs typeface="Times New Roman" panose="02020603050405020304" pitchFamily="18" charset="0"/>
              </a:rPr>
              <a:t>The following Facility(</a:t>
            </a:r>
            <a:r>
              <a:rPr lang="en-US" sz="1200" dirty="0" err="1" smtClean="0">
                <a:latin typeface="Times New Roman" panose="02020603050405020304" pitchFamily="18" charset="0"/>
                <a:cs typeface="Times New Roman" panose="02020603050405020304" pitchFamily="18" charset="0"/>
              </a:rPr>
              <a:t>ies</a:t>
            </a:r>
            <a:r>
              <a:rPr lang="en-US" sz="1200" dirty="0" smtClean="0">
                <a:latin typeface="Times New Roman" panose="02020603050405020304" pitchFamily="18" charset="0"/>
                <a:cs typeface="Times New Roman" panose="02020603050405020304" pitchFamily="18" charset="0"/>
              </a:rPr>
              <a:t>) has been approved to participation in the CACFP and meals should be delivered to this location each day as specified. If children go to the school cafeteria to eat meals, delivery time is the serving time of the meal in the cafeteria.</a:t>
            </a:r>
          </a:p>
          <a:p>
            <a:endParaRPr lang="en-US" dirty="0" smtClean="0">
              <a:latin typeface="Times New Roman" panose="02020603050405020304" pitchFamily="18" charset="0"/>
              <a:cs typeface="Times New Roman" panose="02020603050405020304" pitchFamily="18" charset="0"/>
            </a:endParaRPr>
          </a:p>
          <a:p>
            <a:r>
              <a:rPr lang="en-US" sz="1100" b="1" dirty="0" smtClean="0">
                <a:latin typeface="Times New Roman" panose="02020603050405020304" pitchFamily="18" charset="0"/>
                <a:cs typeface="Times New Roman" panose="02020603050405020304" pitchFamily="18" charset="0"/>
              </a:rPr>
              <a:t>Facility			# of Meals   		 Delivery Time</a:t>
            </a:r>
          </a:p>
          <a:p>
            <a:endParaRPr lang="en-US" sz="1100" b="1" dirty="0" smtClean="0">
              <a:latin typeface="Times New Roman" panose="02020603050405020304" pitchFamily="18" charset="0"/>
              <a:cs typeface="Times New Roman" panose="02020603050405020304" pitchFamily="18" charset="0"/>
            </a:endParaRPr>
          </a:p>
          <a:p>
            <a:r>
              <a:rPr lang="en-US" sz="1100" b="1" dirty="0" smtClean="0">
                <a:latin typeface="Times New Roman" panose="02020603050405020304" pitchFamily="18" charset="0"/>
                <a:cs typeface="Times New Roman" panose="02020603050405020304" pitchFamily="18" charset="0"/>
              </a:rPr>
              <a:t>________________________________          	_________ Breakfast   	 ________________           </a:t>
            </a:r>
          </a:p>
          <a:p>
            <a:endParaRPr lang="en-US" sz="1100" b="1" dirty="0" smtClean="0">
              <a:latin typeface="Times New Roman" panose="02020603050405020304" pitchFamily="18" charset="0"/>
              <a:cs typeface="Times New Roman" panose="02020603050405020304" pitchFamily="18" charset="0"/>
            </a:endParaRPr>
          </a:p>
          <a:p>
            <a:r>
              <a:rPr lang="en-US" sz="1100" b="1" dirty="0" smtClean="0">
                <a:latin typeface="Times New Roman" panose="02020603050405020304" pitchFamily="18" charset="0"/>
                <a:cs typeface="Times New Roman" panose="02020603050405020304" pitchFamily="18" charset="0"/>
              </a:rPr>
              <a:t>________________________________	_________ Lunch	 ________________</a:t>
            </a:r>
          </a:p>
          <a:p>
            <a:endParaRPr lang="en-US" sz="1100" b="1" dirty="0" smtClean="0">
              <a:latin typeface="Times New Roman" panose="02020603050405020304" pitchFamily="18" charset="0"/>
              <a:cs typeface="Times New Roman" panose="02020603050405020304" pitchFamily="18" charset="0"/>
            </a:endParaRPr>
          </a:p>
          <a:p>
            <a:r>
              <a:rPr lang="en-US" sz="1100" b="1" dirty="0" smtClean="0">
                <a:latin typeface="Times New Roman" panose="02020603050405020304" pitchFamily="18" charset="0"/>
                <a:cs typeface="Times New Roman" panose="02020603050405020304" pitchFamily="18" charset="0"/>
              </a:rPr>
              <a:t>________________________________	_________Snack(s)	_________________</a:t>
            </a:r>
          </a:p>
          <a:p>
            <a:endParaRPr lang="en-US" sz="1100" b="1" dirty="0" smtClean="0">
              <a:latin typeface="Times New Roman" panose="02020603050405020304" pitchFamily="18" charset="0"/>
              <a:cs typeface="Times New Roman" panose="02020603050405020304" pitchFamily="18" charset="0"/>
            </a:endParaRPr>
          </a:p>
          <a:p>
            <a:r>
              <a:rPr lang="en-US" sz="1100" b="1" dirty="0" smtClean="0">
                <a:latin typeface="Times New Roman" panose="02020603050405020304" pitchFamily="18" charset="0"/>
                <a:cs typeface="Times New Roman" panose="02020603050405020304" pitchFamily="18" charset="0"/>
              </a:rPr>
              <a:t>________________________________	_________Supper	_________________</a:t>
            </a:r>
          </a:p>
          <a:p>
            <a:endParaRPr lang="en-US" sz="1100" b="1" dirty="0">
              <a:latin typeface="Times New Roman" panose="02020603050405020304" pitchFamily="18" charset="0"/>
              <a:cs typeface="Times New Roman" panose="02020603050405020304" pitchFamily="18" charset="0"/>
            </a:endParaRPr>
          </a:p>
          <a:p>
            <a:r>
              <a:rPr lang="en-US" sz="1200" dirty="0" smtClean="0">
                <a:latin typeface="Times New Roman" panose="02020603050405020304" pitchFamily="18" charset="0"/>
                <a:cs typeface="Times New Roman" panose="02020603050405020304" pitchFamily="18" charset="0"/>
              </a:rPr>
              <a:t>[In accordance with CFR 226.6(</a:t>
            </a:r>
            <a:r>
              <a:rPr lang="en-US" sz="1200" dirty="0" err="1" smtClean="0">
                <a:latin typeface="Times New Roman" panose="02020603050405020304" pitchFamily="18" charset="0"/>
                <a:cs typeface="Times New Roman" panose="02020603050405020304" pitchFamily="18" charset="0"/>
              </a:rPr>
              <a:t>i</a:t>
            </a:r>
            <a:r>
              <a:rPr lang="en-US" sz="1200" dirty="0" smtClean="0">
                <a:latin typeface="Times New Roman" panose="02020603050405020304" pitchFamily="18" charset="0"/>
                <a:cs typeface="Times New Roman" panose="02020603050405020304" pitchFamily="18" charset="0"/>
              </a:rPr>
              <a:t>)(8)]</a:t>
            </a:r>
          </a:p>
          <a:p>
            <a:r>
              <a:rPr lang="en-US" sz="1200" dirty="0" smtClean="0">
                <a:latin typeface="Times New Roman" panose="02020603050405020304" pitchFamily="18" charset="0"/>
                <a:cs typeface="Times New Roman" panose="02020603050405020304" pitchFamily="18" charset="0"/>
              </a:rPr>
              <a:t>Meals shall be delivered in accordance with the delivery schedule described in the Agreement/Contract unless changes are agreed to by both parties in writing.  Deliveries may be made and will be accepted up to __________ minutes prior to an/or __________ minutes after the delivery times specified and still be considered within the contracted delivery time.</a:t>
            </a:r>
          </a:p>
          <a:p>
            <a:endParaRPr lang="en-US" sz="1200" dirty="0">
              <a:latin typeface="Times New Roman" panose="02020603050405020304" pitchFamily="18" charset="0"/>
              <a:cs typeface="Times New Roman" panose="02020603050405020304" pitchFamily="18" charset="0"/>
            </a:endParaRPr>
          </a:p>
          <a:p>
            <a:r>
              <a:rPr lang="en-US" sz="1200" dirty="0" smtClean="0">
                <a:latin typeface="Times New Roman" panose="02020603050405020304" pitchFamily="18" charset="0"/>
                <a:cs typeface="Times New Roman" panose="02020603050405020304" pitchFamily="18" charset="0"/>
              </a:rPr>
              <a:t>[In accordance with CFR 226.6(</a:t>
            </a:r>
            <a:r>
              <a:rPr lang="en-US" sz="1200" dirty="0" err="1" smtClean="0">
                <a:latin typeface="Times New Roman" panose="02020603050405020304" pitchFamily="18" charset="0"/>
                <a:cs typeface="Times New Roman" panose="02020603050405020304" pitchFamily="18" charset="0"/>
              </a:rPr>
              <a:t>i</a:t>
            </a:r>
            <a:r>
              <a:rPr lang="en-US" sz="1200" dirty="0" smtClean="0">
                <a:latin typeface="Times New Roman" panose="02020603050405020304" pitchFamily="18" charset="0"/>
                <a:cs typeface="Times New Roman" panose="02020603050405020304" pitchFamily="18" charset="0"/>
              </a:rPr>
              <a:t>)(9)]</a:t>
            </a:r>
          </a:p>
          <a:p>
            <a:r>
              <a:rPr lang="en-US" sz="1200" dirty="0" smtClean="0">
                <a:latin typeface="Times New Roman" panose="02020603050405020304" pitchFamily="18" charset="0"/>
                <a:cs typeface="Times New Roman" panose="02020603050405020304" pitchFamily="18" charset="0"/>
              </a:rPr>
              <a:t>Increases or decreases in the number of meals ordered may be made by the Institution as needed by submitting a change order for the number of meals required for the next day of service to the delivery person at the time of current day delivery or by calling the Vendor ‘s office with at least __________ hours of prior notice.</a:t>
            </a:r>
          </a:p>
          <a:p>
            <a:endParaRPr lang="en-US" sz="1200" dirty="0">
              <a:latin typeface="Times New Roman" panose="02020603050405020304" pitchFamily="18" charset="0"/>
              <a:cs typeface="Times New Roman" panose="02020603050405020304" pitchFamily="18" charset="0"/>
            </a:endParaRPr>
          </a:p>
          <a:p>
            <a:pPr marL="400050" indent="-400050">
              <a:buAutoNum type="romanUcPeriod" startAt="4"/>
            </a:pPr>
            <a:r>
              <a:rPr lang="en-US" sz="1400" b="1" dirty="0" smtClean="0">
                <a:latin typeface="Times New Roman" panose="02020603050405020304" pitchFamily="18" charset="0"/>
                <a:cs typeface="Times New Roman" panose="02020603050405020304" pitchFamily="18" charset="0"/>
              </a:rPr>
              <a:t>Specifications:</a:t>
            </a:r>
            <a:endParaRPr lang="en-US" sz="1100" b="1" dirty="0">
              <a:latin typeface="Times New Roman" panose="02020603050405020304" pitchFamily="18" charset="0"/>
              <a:cs typeface="Times New Roman" panose="02020603050405020304" pitchFamily="18" charset="0"/>
            </a:endParaRPr>
          </a:p>
          <a:p>
            <a:endParaRPr lang="en-US" sz="1100" b="1" dirty="0" smtClean="0">
              <a:latin typeface="Times New Roman" panose="02020603050405020304" pitchFamily="18" charset="0"/>
              <a:cs typeface="Times New Roman" panose="02020603050405020304" pitchFamily="18" charset="0"/>
            </a:endParaRPr>
          </a:p>
          <a:p>
            <a:r>
              <a:rPr lang="en-US" sz="1200" dirty="0" smtClean="0">
                <a:latin typeface="Times New Roman" panose="02020603050405020304" pitchFamily="18" charset="0"/>
                <a:cs typeface="Times New Roman" panose="02020603050405020304" pitchFamily="18" charset="0"/>
              </a:rPr>
              <a:t>[In accordance with CFR 226.6(</a:t>
            </a:r>
            <a:r>
              <a:rPr lang="en-US" sz="1200" dirty="0" err="1" smtClean="0">
                <a:latin typeface="Times New Roman" panose="02020603050405020304" pitchFamily="18" charset="0"/>
                <a:cs typeface="Times New Roman" panose="02020603050405020304" pitchFamily="18" charset="0"/>
              </a:rPr>
              <a:t>i</a:t>
            </a:r>
            <a:r>
              <a:rPr lang="en-US" sz="1200" dirty="0" smtClean="0">
                <a:latin typeface="Times New Roman" panose="02020603050405020304" pitchFamily="18" charset="0"/>
                <a:cs typeface="Times New Roman" panose="02020603050405020304" pitchFamily="18" charset="0"/>
              </a:rPr>
              <a:t>)(6)]</a:t>
            </a:r>
          </a:p>
          <a:p>
            <a:r>
              <a:rPr lang="en-US" sz="1200" dirty="0" smtClean="0">
                <a:latin typeface="Times New Roman" panose="02020603050405020304" pitchFamily="18" charset="0"/>
                <a:cs typeface="Times New Roman" panose="02020603050405020304" pitchFamily="18" charset="0"/>
              </a:rPr>
              <a:t>The Vendor shall operate in accordance with current USDA Child and Adult Care Food Program regulations.</a:t>
            </a:r>
          </a:p>
          <a:p>
            <a:endParaRPr lang="en-US" sz="1200" dirty="0">
              <a:latin typeface="Times New Roman" panose="02020603050405020304" pitchFamily="18" charset="0"/>
              <a:cs typeface="Times New Roman" panose="02020603050405020304" pitchFamily="18" charset="0"/>
            </a:endParaRPr>
          </a:p>
          <a:p>
            <a:r>
              <a:rPr lang="en-US" sz="1200" dirty="0" smtClean="0">
                <a:latin typeface="Times New Roman" panose="02020603050405020304" pitchFamily="18" charset="0"/>
                <a:cs typeface="Times New Roman" panose="02020603050405020304" pitchFamily="18" charset="0"/>
              </a:rPr>
              <a:t>[In accordance with CFR 226.6(</a:t>
            </a:r>
            <a:r>
              <a:rPr lang="en-US" sz="1200" dirty="0" err="1" smtClean="0">
                <a:latin typeface="Times New Roman" panose="02020603050405020304" pitchFamily="18" charset="0"/>
                <a:cs typeface="Times New Roman" panose="02020603050405020304" pitchFamily="18" charset="0"/>
              </a:rPr>
              <a:t>i</a:t>
            </a:r>
            <a:r>
              <a:rPr lang="en-US" sz="1200" dirty="0" smtClean="0">
                <a:latin typeface="Times New Roman" panose="02020603050405020304" pitchFamily="18" charset="0"/>
                <a:cs typeface="Times New Roman" panose="02020603050405020304" pitchFamily="18" charset="0"/>
              </a:rPr>
              <a:t>)(4)]</a:t>
            </a:r>
          </a:p>
          <a:p>
            <a:r>
              <a:rPr lang="en-US" sz="1200" dirty="0" smtClean="0">
                <a:latin typeface="Times New Roman" panose="02020603050405020304" pitchFamily="18" charset="0"/>
                <a:cs typeface="Times New Roman" panose="02020603050405020304" pitchFamily="18" charset="0"/>
              </a:rPr>
              <a:t>Meals delivered shall conform to the cycle menu upon which the bid was based and to the menu changes agreed upon in writing by both the Institution and the Vendor.</a:t>
            </a:r>
          </a:p>
          <a:p>
            <a:endParaRPr lang="en-US" sz="1200" dirty="0">
              <a:latin typeface="Times New Roman" panose="02020603050405020304" pitchFamily="18" charset="0"/>
              <a:cs typeface="Times New Roman" panose="02020603050405020304" pitchFamily="18" charset="0"/>
            </a:endParaRPr>
          </a:p>
          <a:p>
            <a:endParaRPr lang="en-US" sz="1200" dirty="0" smtClean="0">
              <a:latin typeface="Times New Roman" panose="02020603050405020304" pitchFamily="18" charset="0"/>
              <a:cs typeface="Times New Roman" panose="02020603050405020304" pitchFamily="18" charset="0"/>
            </a:endParaRPr>
          </a:p>
        </p:txBody>
      </p:sp>
      <p:sp>
        <p:nvSpPr>
          <p:cNvPr id="6" name="Footer Placeholder 5"/>
          <p:cNvSpPr>
            <a:spLocks noGrp="1"/>
          </p:cNvSpPr>
          <p:nvPr>
            <p:ph type="ftr" sz="quarter" idx="11"/>
          </p:nvPr>
        </p:nvSpPr>
        <p:spPr/>
        <p:txBody>
          <a:bodyPr/>
          <a:lstStyle/>
          <a:p>
            <a:r>
              <a:rPr lang="en-US" smtClean="0"/>
              <a:t>CACFP Food Service Contract (revised 01/17cd)</a:t>
            </a:r>
            <a:endParaRPr lang="en-US"/>
          </a:p>
        </p:txBody>
      </p:sp>
    </p:spTree>
    <p:extLst>
      <p:ext uri="{BB962C8B-B14F-4D97-AF65-F5344CB8AC3E}">
        <p14:creationId xmlns:p14="http://schemas.microsoft.com/office/powerpoint/2010/main" val="16339335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4800" y="457200"/>
            <a:ext cx="6172200" cy="7494359"/>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marL="400050" indent="-400050">
              <a:buAutoNum type="romanUcPeriod" startAt="4"/>
            </a:pPr>
            <a:r>
              <a:rPr lang="en-US" sz="1400" b="1" dirty="0" smtClean="0">
                <a:latin typeface="Times New Roman" panose="02020603050405020304" pitchFamily="18" charset="0"/>
                <a:cs typeface="Times New Roman" panose="02020603050405020304" pitchFamily="18" charset="0"/>
              </a:rPr>
              <a:t>Specifications – </a:t>
            </a:r>
            <a:r>
              <a:rPr lang="en-US" sz="1000" b="1" dirty="0" smtClean="0">
                <a:latin typeface="Times New Roman" panose="02020603050405020304" pitchFamily="18" charset="0"/>
                <a:cs typeface="Times New Roman" panose="02020603050405020304" pitchFamily="18" charset="0"/>
              </a:rPr>
              <a:t>continued</a:t>
            </a:r>
          </a:p>
          <a:p>
            <a:endParaRPr lang="en-US" sz="1000" b="1" dirty="0">
              <a:latin typeface="Times New Roman" panose="02020603050405020304" pitchFamily="18" charset="0"/>
              <a:cs typeface="Times New Roman" panose="02020603050405020304" pitchFamily="18" charset="0"/>
            </a:endParaRPr>
          </a:p>
          <a:p>
            <a:r>
              <a:rPr lang="en-US" sz="1200" dirty="0" smtClean="0">
                <a:latin typeface="Times New Roman" panose="02020603050405020304" pitchFamily="18" charset="0"/>
                <a:cs typeface="Times New Roman" panose="02020603050405020304" pitchFamily="18" charset="0"/>
              </a:rPr>
              <a:t>[In accordance with CFR 226.6(</a:t>
            </a:r>
            <a:r>
              <a:rPr lang="en-US" sz="1200" dirty="0" err="1" smtClean="0">
                <a:latin typeface="Times New Roman" panose="02020603050405020304" pitchFamily="18" charset="0"/>
                <a:cs typeface="Times New Roman" panose="02020603050405020304" pitchFamily="18" charset="0"/>
              </a:rPr>
              <a:t>i</a:t>
            </a:r>
            <a:r>
              <a:rPr lang="en-US" sz="1200" dirty="0" smtClean="0">
                <a:latin typeface="Times New Roman" panose="02020603050405020304" pitchFamily="18" charset="0"/>
                <a:cs typeface="Times New Roman" panose="02020603050405020304" pitchFamily="18" charset="0"/>
              </a:rPr>
              <a:t>)(10)]</a:t>
            </a:r>
          </a:p>
          <a:p>
            <a:r>
              <a:rPr lang="en-US" sz="1200" dirty="0" smtClean="0">
                <a:latin typeface="Times New Roman" panose="02020603050405020304" pitchFamily="18" charset="0"/>
                <a:cs typeface="Times New Roman" panose="02020603050405020304" pitchFamily="18" charset="0"/>
              </a:rPr>
              <a:t>All meals and snacks must conform to the State of Arkansas and the USDA Child and Adult Care Food Program requirements of CFR 226.6.20 in nutritive value and content, required components and, at minimum quantities specified in Attachment A (meal pattern requirements for children) or Attachment B (meal pattern requirements for adult participants).</a:t>
            </a:r>
          </a:p>
          <a:p>
            <a:endParaRPr lang="en-US" sz="1200" dirty="0">
              <a:latin typeface="Times New Roman" panose="02020603050405020304" pitchFamily="18" charset="0"/>
              <a:cs typeface="Times New Roman" panose="02020603050405020304" pitchFamily="18" charset="0"/>
            </a:endParaRPr>
          </a:p>
          <a:p>
            <a:r>
              <a:rPr lang="en-US" sz="1200" dirty="0" smtClean="0">
                <a:latin typeface="Times New Roman" panose="02020603050405020304" pitchFamily="18" charset="0"/>
                <a:cs typeface="Times New Roman" panose="02020603050405020304" pitchFamily="18" charset="0"/>
              </a:rPr>
              <a:t>[In accordance with CFR 226.6(</a:t>
            </a:r>
            <a:r>
              <a:rPr lang="en-US" sz="1200" dirty="0" err="1" smtClean="0">
                <a:latin typeface="Times New Roman" panose="02020603050405020304" pitchFamily="18" charset="0"/>
                <a:cs typeface="Times New Roman" panose="02020603050405020304" pitchFamily="18" charset="0"/>
              </a:rPr>
              <a:t>i</a:t>
            </a:r>
            <a:r>
              <a:rPr lang="en-US" sz="1200" dirty="0" smtClean="0">
                <a:latin typeface="Times New Roman" panose="02020603050405020304" pitchFamily="18" charset="0"/>
                <a:cs typeface="Times New Roman" panose="02020603050405020304" pitchFamily="18" charset="0"/>
              </a:rPr>
              <a:t>)(3)]</a:t>
            </a:r>
          </a:p>
          <a:p>
            <a:r>
              <a:rPr lang="en-US" sz="1200" dirty="0" smtClean="0">
                <a:latin typeface="Times New Roman" panose="02020603050405020304" pitchFamily="18" charset="0"/>
                <a:cs typeface="Times New Roman" panose="02020603050405020304" pitchFamily="18" charset="0"/>
              </a:rPr>
              <a:t>All meals and snacks must be prepared in a kitchen operating with a current passing certification inspection from the Arkansas Department of Health.  Health and sanitation conditions are to be met by the Vendor at all times.  All meals and snacks must be prepared under sanitary conditions and held, as well as delivered to the Institution at proper temperatures to prevent food borne illness.</a:t>
            </a:r>
          </a:p>
          <a:p>
            <a:r>
              <a:rPr lang="en-US" sz="1200" dirty="0" smtClean="0">
                <a:latin typeface="Times New Roman" panose="02020603050405020304" pitchFamily="18" charset="0"/>
                <a:cs typeface="Times New Roman" panose="02020603050405020304" pitchFamily="18" charset="0"/>
              </a:rPr>
              <a:t>Meals are to be made available upon request to the State Agency staff for periodic inspection by the local Health Department or an independent agency to determine if bacteria levels conform to the levels that may be present in meals prepared or served by other establishments in the locality.  The results of these inspections shall be submitted to the Institution and the State Agency.</a:t>
            </a:r>
          </a:p>
          <a:p>
            <a:endParaRPr lang="en-US" sz="1200" dirty="0">
              <a:latin typeface="Times New Roman" panose="02020603050405020304" pitchFamily="18" charset="0"/>
              <a:cs typeface="Times New Roman" panose="02020603050405020304" pitchFamily="18" charset="0"/>
            </a:endParaRPr>
          </a:p>
          <a:p>
            <a:r>
              <a:rPr lang="en-US" sz="1200" dirty="0" smtClean="0">
                <a:latin typeface="Times New Roman" panose="02020603050405020304" pitchFamily="18" charset="0"/>
                <a:cs typeface="Times New Roman" panose="02020603050405020304" pitchFamily="18" charset="0"/>
              </a:rPr>
              <a:t>[In accordance with CFR 226.6(</a:t>
            </a:r>
            <a:r>
              <a:rPr lang="en-US" sz="1200" dirty="0" err="1" smtClean="0">
                <a:latin typeface="Times New Roman" panose="02020603050405020304" pitchFamily="18" charset="0"/>
                <a:cs typeface="Times New Roman" panose="02020603050405020304" pitchFamily="18" charset="0"/>
              </a:rPr>
              <a:t>i</a:t>
            </a:r>
            <a:r>
              <a:rPr lang="en-US" sz="1200" dirty="0" smtClean="0">
                <a:latin typeface="Times New Roman" panose="02020603050405020304" pitchFamily="18" charset="0"/>
                <a:cs typeface="Times New Roman" panose="02020603050405020304" pitchFamily="18" charset="0"/>
              </a:rPr>
              <a:t>)(11)]</a:t>
            </a:r>
          </a:p>
          <a:p>
            <a:r>
              <a:rPr lang="en-US" sz="1200" dirty="0" smtClean="0">
                <a:latin typeface="Times New Roman" panose="02020603050405020304" pitchFamily="18" charset="0"/>
                <a:cs typeface="Times New Roman" panose="02020603050405020304" pitchFamily="18" charset="0"/>
              </a:rPr>
              <a:t>All breakfast, lunch and supper meals delivered to out-side school hours care centers shall be unitized with or without milk, unless an exemption is granted by the State Agency.  For other facilities, the State Agency may require unitization if there is evidence which indicates that it is necessary to insure compliance with CFR226.20.</a:t>
            </a:r>
          </a:p>
          <a:p>
            <a:endParaRPr lang="en-US" sz="1200" dirty="0">
              <a:latin typeface="Times New Roman" panose="02020603050405020304" pitchFamily="18" charset="0"/>
              <a:cs typeface="Times New Roman" panose="02020603050405020304" pitchFamily="18" charset="0"/>
            </a:endParaRPr>
          </a:p>
          <a:p>
            <a:pPr marL="400050" indent="-400050">
              <a:buAutoNum type="romanUcPeriod" startAt="5"/>
            </a:pPr>
            <a:r>
              <a:rPr lang="en-US" sz="1400" b="1" dirty="0" smtClean="0">
                <a:latin typeface="Times New Roman" panose="02020603050405020304" pitchFamily="18" charset="0"/>
                <a:cs typeface="Times New Roman" panose="02020603050405020304" pitchFamily="18" charset="0"/>
              </a:rPr>
              <a:t>Recordkeeping:</a:t>
            </a:r>
            <a:endParaRPr lang="en-US" sz="1100" b="1" dirty="0" smtClean="0">
              <a:latin typeface="Times New Roman" panose="02020603050405020304" pitchFamily="18" charset="0"/>
              <a:cs typeface="Times New Roman" panose="02020603050405020304" pitchFamily="18" charset="0"/>
            </a:endParaRPr>
          </a:p>
          <a:p>
            <a:endParaRPr lang="en-US" sz="1100" b="1" dirty="0">
              <a:latin typeface="Times New Roman" panose="02020603050405020304" pitchFamily="18" charset="0"/>
              <a:cs typeface="Times New Roman" panose="02020603050405020304" pitchFamily="18" charset="0"/>
            </a:endParaRPr>
          </a:p>
          <a:p>
            <a:r>
              <a:rPr lang="en-US" sz="1200" dirty="0" smtClean="0">
                <a:latin typeface="Times New Roman" panose="02020603050405020304" pitchFamily="18" charset="0"/>
                <a:cs typeface="Times New Roman" panose="02020603050405020304" pitchFamily="18" charset="0"/>
              </a:rPr>
              <a:t>[In accordance with CFR 226.6(</a:t>
            </a:r>
            <a:r>
              <a:rPr lang="en-US" sz="1200" dirty="0" err="1" smtClean="0">
                <a:latin typeface="Times New Roman" panose="02020603050405020304" pitchFamily="18" charset="0"/>
                <a:cs typeface="Times New Roman" panose="02020603050405020304" pitchFamily="18" charset="0"/>
              </a:rPr>
              <a:t>i</a:t>
            </a:r>
            <a:r>
              <a:rPr lang="en-US" sz="1200" dirty="0" smtClean="0">
                <a:latin typeface="Times New Roman" panose="02020603050405020304" pitchFamily="18" charset="0"/>
                <a:cs typeface="Times New Roman" panose="02020603050405020304" pitchFamily="18" charset="0"/>
              </a:rPr>
              <a:t>)(2)]</a:t>
            </a:r>
          </a:p>
          <a:p>
            <a:r>
              <a:rPr lang="en-US" sz="1200" dirty="0" smtClean="0">
                <a:latin typeface="Times New Roman" panose="02020603050405020304" pitchFamily="18" charset="0"/>
                <a:cs typeface="Times New Roman" panose="02020603050405020304" pitchFamily="18" charset="0"/>
              </a:rPr>
              <a:t>The Vendor shall maintain such records (supported by invoices, receipts or other evidence) as the Institution will need to meets its responsibilities under CFR 226.6(</a:t>
            </a:r>
            <a:r>
              <a:rPr lang="en-US" sz="1200" dirty="0" err="1" smtClean="0">
                <a:latin typeface="Times New Roman" panose="02020603050405020304" pitchFamily="18" charset="0"/>
                <a:cs typeface="Times New Roman" panose="02020603050405020304" pitchFamily="18" charset="0"/>
              </a:rPr>
              <a:t>i</a:t>
            </a:r>
            <a:r>
              <a:rPr lang="en-US" sz="1200" dirty="0" smtClean="0">
                <a:latin typeface="Times New Roman" panose="02020603050405020304" pitchFamily="18" charset="0"/>
                <a:cs typeface="Times New Roman" panose="02020603050405020304" pitchFamily="18" charset="0"/>
              </a:rPr>
              <a:t>) and shall promptly submit a statement to the Institution no less frequently than monthly.  Payment to the Vendor shall be made in a timely manner.  A dated receipt of payment from the Vendor will be included in the Institution’s food service records.</a:t>
            </a:r>
          </a:p>
          <a:p>
            <a:endParaRPr lang="en-US" sz="1200" dirty="0">
              <a:latin typeface="Times New Roman" panose="02020603050405020304" pitchFamily="18" charset="0"/>
              <a:cs typeface="Times New Roman" panose="02020603050405020304" pitchFamily="18" charset="0"/>
            </a:endParaRPr>
          </a:p>
          <a:p>
            <a:r>
              <a:rPr lang="en-US" sz="1200" dirty="0" smtClean="0">
                <a:latin typeface="Times New Roman" panose="02020603050405020304" pitchFamily="18" charset="0"/>
                <a:cs typeface="Times New Roman" panose="02020603050405020304" pitchFamily="18" charset="0"/>
              </a:rPr>
              <a:t>[In accordance with CFR 226.6(</a:t>
            </a:r>
            <a:r>
              <a:rPr lang="en-US" sz="1200" dirty="0" err="1" smtClean="0">
                <a:latin typeface="Times New Roman" panose="02020603050405020304" pitchFamily="18" charset="0"/>
                <a:cs typeface="Times New Roman" panose="02020603050405020304" pitchFamily="18" charset="0"/>
              </a:rPr>
              <a:t>i</a:t>
            </a:r>
            <a:r>
              <a:rPr lang="en-US" sz="1200" dirty="0" smtClean="0">
                <a:latin typeface="Times New Roman" panose="02020603050405020304" pitchFamily="18" charset="0"/>
                <a:cs typeface="Times New Roman" panose="02020603050405020304" pitchFamily="18" charset="0"/>
              </a:rPr>
              <a:t>)(5)]</a:t>
            </a:r>
          </a:p>
          <a:p>
            <a:r>
              <a:rPr lang="en-US" sz="1200" dirty="0" smtClean="0">
                <a:latin typeface="Times New Roman" panose="02020603050405020304" pitchFamily="18" charset="0"/>
                <a:cs typeface="Times New Roman" panose="02020603050405020304" pitchFamily="18" charset="0"/>
              </a:rPr>
              <a:t>The books and records of the Vendor pertaining to the Institution’s food service operation shall be available for inspection and audit by representatives of the State Agency, USDA, or the US General Accounting Office at any reasonable time and place for a period of five years from receipt of final payment under the Agreement/Contract, or in cases where an audit requested by the State Agency or USDA remains unresolved, until such time as the audit is resolved.</a:t>
            </a:r>
            <a:endParaRPr lang="en-US" sz="1200" dirty="0">
              <a:latin typeface="Times New Roman" panose="02020603050405020304" pitchFamily="18" charset="0"/>
              <a:cs typeface="Times New Roman" panose="02020603050405020304" pitchFamily="18" charset="0"/>
            </a:endParaRPr>
          </a:p>
        </p:txBody>
      </p:sp>
      <p:sp>
        <p:nvSpPr>
          <p:cNvPr id="3" name="Footer Placeholder 2"/>
          <p:cNvSpPr>
            <a:spLocks noGrp="1"/>
          </p:cNvSpPr>
          <p:nvPr>
            <p:ph type="ftr" sz="quarter" idx="11"/>
          </p:nvPr>
        </p:nvSpPr>
        <p:spPr/>
        <p:txBody>
          <a:bodyPr/>
          <a:lstStyle/>
          <a:p>
            <a:r>
              <a:rPr lang="en-US" smtClean="0"/>
              <a:t>CACFP Food Service Contract (revised 01/17cd)</a:t>
            </a:r>
            <a:endParaRPr lang="en-US"/>
          </a:p>
        </p:txBody>
      </p:sp>
    </p:spTree>
    <p:extLst>
      <p:ext uri="{BB962C8B-B14F-4D97-AF65-F5344CB8AC3E}">
        <p14:creationId xmlns:p14="http://schemas.microsoft.com/office/powerpoint/2010/main" val="158548827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33400" y="533400"/>
            <a:ext cx="5791200" cy="7448193"/>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marL="400050" indent="-400050">
              <a:buAutoNum type="romanUcPeriod" startAt="6"/>
            </a:pPr>
            <a:r>
              <a:rPr lang="en-US" sz="1400" b="1" dirty="0" smtClean="0">
                <a:latin typeface="Times New Roman" panose="02020603050405020304" pitchFamily="18" charset="0"/>
                <a:cs typeface="Times New Roman" panose="02020603050405020304" pitchFamily="18" charset="0"/>
              </a:rPr>
              <a:t>Other Obligations and Responsibilities</a:t>
            </a:r>
            <a:endParaRPr lang="en-US" sz="1100" b="1" dirty="0" smtClean="0">
              <a:latin typeface="Times New Roman" panose="02020603050405020304" pitchFamily="18" charset="0"/>
              <a:cs typeface="Times New Roman" panose="02020603050405020304" pitchFamily="18" charset="0"/>
            </a:endParaRPr>
          </a:p>
          <a:p>
            <a:pPr marL="400050" indent="-400050">
              <a:buAutoNum type="romanUcPeriod" startAt="6"/>
            </a:pPr>
            <a:endParaRPr lang="en-US" sz="1100" b="1" dirty="0">
              <a:latin typeface="Times New Roman" panose="02020603050405020304" pitchFamily="18" charset="0"/>
              <a:cs typeface="Times New Roman" panose="02020603050405020304" pitchFamily="18" charset="0"/>
            </a:endParaRPr>
          </a:p>
          <a:p>
            <a:r>
              <a:rPr lang="en-US" sz="1200" dirty="0" smtClean="0">
                <a:latin typeface="Times New Roman" panose="02020603050405020304" pitchFamily="18" charset="0"/>
                <a:cs typeface="Times New Roman" panose="02020603050405020304" pitchFamily="18" charset="0"/>
              </a:rPr>
              <a:t>Meal service transporting equipment, containers, and utensils will be purchased and provided by______________________________________________________________ ; </a:t>
            </a:r>
          </a:p>
          <a:p>
            <a:endParaRPr lang="en-US" sz="1200" dirty="0" smtClean="0">
              <a:latin typeface="Times New Roman" panose="02020603050405020304" pitchFamily="18" charset="0"/>
              <a:cs typeface="Times New Roman" panose="02020603050405020304" pitchFamily="18" charset="0"/>
            </a:endParaRPr>
          </a:p>
          <a:p>
            <a:r>
              <a:rPr lang="en-US" sz="1200" dirty="0" smtClean="0">
                <a:latin typeface="Times New Roman" panose="02020603050405020304" pitchFamily="18" charset="0"/>
                <a:cs typeface="Times New Roman" panose="02020603050405020304" pitchFamily="18" charset="0"/>
              </a:rPr>
              <a:t>and will be cleaned and sanitized on a daily basis by ________________________________________________________________________.</a:t>
            </a:r>
          </a:p>
          <a:p>
            <a:endParaRPr lang="en-US" sz="1200" dirty="0">
              <a:latin typeface="Times New Roman" panose="02020603050405020304" pitchFamily="18" charset="0"/>
              <a:cs typeface="Times New Roman" panose="02020603050405020304" pitchFamily="18" charset="0"/>
            </a:endParaRPr>
          </a:p>
          <a:p>
            <a:r>
              <a:rPr lang="en-US" sz="1200" dirty="0" smtClean="0">
                <a:latin typeface="Times New Roman" panose="02020603050405020304" pitchFamily="18" charset="0"/>
                <a:cs typeface="Times New Roman" panose="02020603050405020304" pitchFamily="18" charset="0"/>
              </a:rPr>
              <a:t>The Institution assumes ultimate responsibility as the entity holding the CACFP application/agreement with the State Agency  for the accuracy of all records for compliance with Federal and State regulations.  The Vendor agrees to immediately correct any areas of non-compliance brought to their attention by the Institution and/or the State Agency or USDA representative.</a:t>
            </a:r>
          </a:p>
          <a:p>
            <a:endParaRPr lang="en-US" sz="1200" dirty="0">
              <a:latin typeface="Times New Roman" panose="02020603050405020304" pitchFamily="18" charset="0"/>
              <a:cs typeface="Times New Roman" panose="02020603050405020304" pitchFamily="18" charset="0"/>
            </a:endParaRPr>
          </a:p>
          <a:p>
            <a:r>
              <a:rPr lang="en-US" sz="1200" dirty="0" smtClean="0">
                <a:latin typeface="Times New Roman" panose="02020603050405020304" pitchFamily="18" charset="0"/>
                <a:cs typeface="Times New Roman" panose="02020603050405020304" pitchFamily="18" charset="0"/>
              </a:rPr>
              <a:t>The Institution shall be responsible for any over claims resulting from meal counting errors or failure to purchase a sufficient number of meals.</a:t>
            </a:r>
          </a:p>
          <a:p>
            <a:endParaRPr lang="en-US" sz="1200" dirty="0">
              <a:latin typeface="Times New Roman" panose="02020603050405020304" pitchFamily="18" charset="0"/>
              <a:cs typeface="Times New Roman" panose="02020603050405020304" pitchFamily="18" charset="0"/>
            </a:endParaRPr>
          </a:p>
          <a:p>
            <a:pPr marL="400050" indent="-400050">
              <a:buAutoNum type="romanUcPeriod" startAt="7"/>
            </a:pPr>
            <a:r>
              <a:rPr lang="en-US" sz="1400" b="1" dirty="0" smtClean="0">
                <a:latin typeface="Times New Roman" panose="02020603050405020304" pitchFamily="18" charset="0"/>
                <a:cs typeface="Times New Roman" panose="02020603050405020304" pitchFamily="18" charset="0"/>
              </a:rPr>
              <a:t>Agreement/Contract Effective Period:</a:t>
            </a:r>
            <a:endParaRPr lang="en-US" sz="1100" dirty="0" smtClean="0">
              <a:latin typeface="Times New Roman" panose="02020603050405020304" pitchFamily="18" charset="0"/>
              <a:cs typeface="Times New Roman" panose="02020603050405020304" pitchFamily="18" charset="0"/>
            </a:endParaRPr>
          </a:p>
          <a:p>
            <a:endParaRPr lang="en-US" sz="1100" b="1" dirty="0">
              <a:latin typeface="Times New Roman" panose="02020603050405020304" pitchFamily="18" charset="0"/>
              <a:cs typeface="Times New Roman" panose="02020603050405020304" pitchFamily="18" charset="0"/>
            </a:endParaRPr>
          </a:p>
          <a:p>
            <a:r>
              <a:rPr lang="en-US" sz="1200" dirty="0" smtClean="0">
                <a:latin typeface="Times New Roman" panose="02020603050405020304" pitchFamily="18" charset="0"/>
                <a:cs typeface="Times New Roman" panose="02020603050405020304" pitchFamily="18" charset="0"/>
              </a:rPr>
              <a:t>This Agreement/Contract shall be effective as of ___________________(date) and shall </a:t>
            </a:r>
          </a:p>
          <a:p>
            <a:endParaRPr lang="en-US" sz="1200" dirty="0">
              <a:latin typeface="Times New Roman" panose="02020603050405020304" pitchFamily="18" charset="0"/>
              <a:cs typeface="Times New Roman" panose="02020603050405020304" pitchFamily="18" charset="0"/>
            </a:endParaRPr>
          </a:p>
          <a:p>
            <a:r>
              <a:rPr lang="en-US" sz="1200" dirty="0" smtClean="0">
                <a:latin typeface="Times New Roman" panose="02020603050405020304" pitchFamily="18" charset="0"/>
                <a:cs typeface="Times New Roman" panose="02020603050405020304" pitchFamily="18" charset="0"/>
              </a:rPr>
              <a:t>remain effective until ___________________(date).</a:t>
            </a:r>
            <a:r>
              <a:rPr lang="en-US" sz="1200" dirty="0">
                <a:latin typeface="Times New Roman" panose="02020603050405020304" pitchFamily="18" charset="0"/>
                <a:cs typeface="Times New Roman" panose="02020603050405020304" pitchFamily="18" charset="0"/>
              </a:rPr>
              <a:t> </a:t>
            </a:r>
            <a:r>
              <a:rPr lang="en-US" sz="1200" dirty="0" smtClean="0">
                <a:latin typeface="Times New Roman" panose="02020603050405020304" pitchFamily="18" charset="0"/>
                <a:cs typeface="Times New Roman" panose="02020603050405020304" pitchFamily="18" charset="0"/>
              </a:rPr>
              <a:t> Termination of this Agreement / </a:t>
            </a:r>
          </a:p>
          <a:p>
            <a:endParaRPr lang="en-US" sz="1200" dirty="0">
              <a:latin typeface="Times New Roman" panose="02020603050405020304" pitchFamily="18" charset="0"/>
              <a:cs typeface="Times New Roman" panose="02020603050405020304" pitchFamily="18" charset="0"/>
            </a:endParaRPr>
          </a:p>
          <a:p>
            <a:r>
              <a:rPr lang="en-US" sz="1200" dirty="0" smtClean="0">
                <a:latin typeface="Times New Roman" panose="02020603050405020304" pitchFamily="18" charset="0"/>
                <a:cs typeface="Times New Roman" panose="02020603050405020304" pitchFamily="18" charset="0"/>
              </a:rPr>
              <a:t>Contract can occur with __________ days of written notice given by either party.  </a:t>
            </a:r>
          </a:p>
          <a:p>
            <a:endParaRPr lang="en-US" sz="1200" dirty="0">
              <a:latin typeface="Times New Roman" panose="02020603050405020304" pitchFamily="18" charset="0"/>
              <a:cs typeface="Times New Roman" panose="02020603050405020304" pitchFamily="18" charset="0"/>
            </a:endParaRPr>
          </a:p>
          <a:p>
            <a:r>
              <a:rPr lang="en-US" sz="1200" dirty="0" smtClean="0">
                <a:latin typeface="Times New Roman" panose="02020603050405020304" pitchFamily="18" charset="0"/>
                <a:cs typeface="Times New Roman" panose="02020603050405020304" pitchFamily="18" charset="0"/>
              </a:rPr>
              <a:t>Modifications may occur at any time when agreed to by both parties in writing.</a:t>
            </a:r>
          </a:p>
          <a:p>
            <a:endParaRPr lang="en-US" sz="1200" dirty="0">
              <a:latin typeface="Times New Roman" panose="02020603050405020304" pitchFamily="18" charset="0"/>
              <a:cs typeface="Times New Roman" panose="02020603050405020304" pitchFamily="18" charset="0"/>
            </a:endParaRPr>
          </a:p>
          <a:p>
            <a:endParaRPr lang="en-US" sz="1200" dirty="0" smtClean="0">
              <a:latin typeface="Times New Roman" panose="02020603050405020304" pitchFamily="18" charset="0"/>
              <a:cs typeface="Times New Roman" panose="02020603050405020304" pitchFamily="18" charset="0"/>
            </a:endParaRPr>
          </a:p>
          <a:p>
            <a:r>
              <a:rPr lang="en-US" sz="1400" b="1" dirty="0" smtClean="0">
                <a:latin typeface="Times New Roman" panose="02020603050405020304" pitchFamily="18" charset="0"/>
                <a:cs typeface="Times New Roman" panose="02020603050405020304" pitchFamily="18" charset="0"/>
              </a:rPr>
              <a:t>IN WITNESS WHEREOF, </a:t>
            </a:r>
            <a:r>
              <a:rPr lang="en-US" sz="1400" dirty="0" smtClean="0">
                <a:latin typeface="Times New Roman" panose="02020603050405020304" pitchFamily="18" charset="0"/>
                <a:cs typeface="Times New Roman" panose="02020603050405020304" pitchFamily="18" charset="0"/>
              </a:rPr>
              <a:t>the aforementioned parties have executed this Agreement/Contract on the dates indicated below:</a:t>
            </a:r>
          </a:p>
          <a:p>
            <a:endParaRPr lang="en-US" sz="1400" b="1" dirty="0">
              <a:latin typeface="Times New Roman" panose="02020603050405020304" pitchFamily="18" charset="0"/>
              <a:cs typeface="Times New Roman" panose="02020603050405020304" pitchFamily="18" charset="0"/>
            </a:endParaRPr>
          </a:p>
          <a:p>
            <a:endParaRPr lang="en-US" sz="1400" b="1" dirty="0" smtClean="0">
              <a:latin typeface="Times New Roman" panose="02020603050405020304" pitchFamily="18" charset="0"/>
              <a:cs typeface="Times New Roman" panose="02020603050405020304" pitchFamily="18" charset="0"/>
            </a:endParaRPr>
          </a:p>
          <a:p>
            <a:r>
              <a:rPr lang="en-US" sz="1400" b="1" dirty="0" smtClean="0">
                <a:latin typeface="Times New Roman" panose="02020603050405020304" pitchFamily="18" charset="0"/>
                <a:cs typeface="Times New Roman" panose="02020603050405020304" pitchFamily="18" charset="0"/>
              </a:rPr>
              <a:t>______________________________________		___________</a:t>
            </a:r>
          </a:p>
          <a:p>
            <a:r>
              <a:rPr lang="en-US" sz="1000" b="1" dirty="0" smtClean="0">
                <a:latin typeface="Times New Roman" panose="02020603050405020304" pitchFamily="18" charset="0"/>
                <a:cs typeface="Times New Roman" panose="02020603050405020304" pitchFamily="18" charset="0"/>
              </a:rPr>
              <a:t>Authorized Signature /Title of Institution Representative		Date</a:t>
            </a:r>
          </a:p>
          <a:p>
            <a:endParaRPr lang="en-US" sz="1000" b="1" dirty="0">
              <a:latin typeface="Times New Roman" panose="02020603050405020304" pitchFamily="18" charset="0"/>
              <a:cs typeface="Times New Roman" panose="02020603050405020304" pitchFamily="18" charset="0"/>
            </a:endParaRPr>
          </a:p>
          <a:p>
            <a:endParaRPr lang="en-US" sz="1000" b="1" dirty="0" smtClean="0">
              <a:latin typeface="Times New Roman" panose="02020603050405020304" pitchFamily="18" charset="0"/>
              <a:cs typeface="Times New Roman" panose="02020603050405020304" pitchFamily="18" charset="0"/>
            </a:endParaRPr>
          </a:p>
          <a:p>
            <a:endParaRPr lang="en-US" sz="1000" b="1" dirty="0">
              <a:latin typeface="Times New Roman" panose="02020603050405020304" pitchFamily="18" charset="0"/>
              <a:cs typeface="Times New Roman" panose="02020603050405020304" pitchFamily="18" charset="0"/>
            </a:endParaRPr>
          </a:p>
          <a:p>
            <a:r>
              <a:rPr lang="en-US" sz="1000" b="1" dirty="0" smtClean="0">
                <a:latin typeface="Times New Roman" panose="02020603050405020304" pitchFamily="18" charset="0"/>
                <a:cs typeface="Times New Roman" panose="02020603050405020304" pitchFamily="18" charset="0"/>
              </a:rPr>
              <a:t>_____________________________________________________		________________</a:t>
            </a:r>
          </a:p>
          <a:p>
            <a:r>
              <a:rPr lang="en-US" sz="1000" b="1" dirty="0" smtClean="0">
                <a:latin typeface="Times New Roman" panose="02020603050405020304" pitchFamily="18" charset="0"/>
                <a:cs typeface="Times New Roman" panose="02020603050405020304" pitchFamily="18" charset="0"/>
              </a:rPr>
              <a:t>Authorized Signature /Title of Vendor Representative		Date</a:t>
            </a:r>
          </a:p>
        </p:txBody>
      </p:sp>
      <p:sp>
        <p:nvSpPr>
          <p:cNvPr id="3" name="Footer Placeholder 2"/>
          <p:cNvSpPr>
            <a:spLocks noGrp="1"/>
          </p:cNvSpPr>
          <p:nvPr>
            <p:ph type="ftr" sz="quarter" idx="11"/>
          </p:nvPr>
        </p:nvSpPr>
        <p:spPr/>
        <p:txBody>
          <a:bodyPr/>
          <a:lstStyle/>
          <a:p>
            <a:r>
              <a:rPr lang="en-US" smtClean="0"/>
              <a:t>CACFP Food Service Contract (revised 01/17cd)</a:t>
            </a:r>
            <a:endParaRPr lang="en-US"/>
          </a:p>
        </p:txBody>
      </p:sp>
    </p:spTree>
    <p:extLst>
      <p:ext uri="{BB962C8B-B14F-4D97-AF65-F5344CB8AC3E}">
        <p14:creationId xmlns:p14="http://schemas.microsoft.com/office/powerpoint/2010/main" val="356021958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381</TotalTime>
  <Words>998</Words>
  <Application>Microsoft Office PowerPoint</Application>
  <PresentationFormat>On-screen Show (4:3)</PresentationFormat>
  <Paragraphs>126</Paragraphs>
  <Slides>5</Slides>
  <Notes>0</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Office Theme</vt:lpstr>
      <vt:lpstr>PowerPoint Presentation</vt:lpstr>
      <vt:lpstr>PowerPoint Presentation</vt:lpstr>
      <vt:lpstr>PowerPoint Presentation</vt:lpstr>
      <vt:lpstr>PowerPoint Presentation</vt:lpstr>
      <vt:lpstr>PowerPoint Presentation</vt:lpstr>
    </vt:vector>
  </TitlesOfParts>
  <Company>DHS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Cindy Dennis</dc:creator>
  <cp:lastModifiedBy>Roshonda LaJuan (Chaney) Harrison</cp:lastModifiedBy>
  <cp:revision>20</cp:revision>
  <cp:lastPrinted>2017-01-17T18:25:21Z</cp:lastPrinted>
  <dcterms:created xsi:type="dcterms:W3CDTF">2017-01-17T15:25:49Z</dcterms:created>
  <dcterms:modified xsi:type="dcterms:W3CDTF">2017-07-21T20:25:51Z</dcterms:modified>
</cp:coreProperties>
</file>